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3" r:id="rId1"/>
    <p:sldMasterId id="2147484173" r:id="rId2"/>
    <p:sldMasterId id="2147484181" r:id="rId3"/>
    <p:sldMasterId id="2147484192" r:id="rId4"/>
    <p:sldMasterId id="2147484203" r:id="rId5"/>
    <p:sldMasterId id="2147484211" r:id="rId6"/>
  </p:sldMasterIdLst>
  <p:notesMasterIdLst>
    <p:notesMasterId r:id="rId75"/>
  </p:notesMasterIdLst>
  <p:handoutMasterIdLst>
    <p:handoutMasterId r:id="rId76"/>
  </p:handoutMasterIdLst>
  <p:sldIdLst>
    <p:sldId id="494" r:id="rId7"/>
    <p:sldId id="533" r:id="rId8"/>
    <p:sldId id="286" r:id="rId9"/>
    <p:sldId id="495" r:id="rId10"/>
    <p:sldId id="534" r:id="rId11"/>
    <p:sldId id="501" r:id="rId12"/>
    <p:sldId id="395" r:id="rId13"/>
    <p:sldId id="396" r:id="rId14"/>
    <p:sldId id="535" r:id="rId15"/>
    <p:sldId id="536" r:id="rId16"/>
    <p:sldId id="489" r:id="rId17"/>
    <p:sldId id="397" r:id="rId18"/>
    <p:sldId id="398" r:id="rId19"/>
    <p:sldId id="399" r:id="rId20"/>
    <p:sldId id="400" r:id="rId21"/>
    <p:sldId id="401" r:id="rId22"/>
    <p:sldId id="402" r:id="rId23"/>
    <p:sldId id="403" r:id="rId24"/>
    <p:sldId id="486" r:id="rId25"/>
    <p:sldId id="532" r:id="rId26"/>
    <p:sldId id="404" r:id="rId27"/>
    <p:sldId id="405" r:id="rId28"/>
    <p:sldId id="537" r:id="rId29"/>
    <p:sldId id="452" r:id="rId30"/>
    <p:sldId id="406" r:id="rId31"/>
    <p:sldId id="407" r:id="rId32"/>
    <p:sldId id="453" r:id="rId33"/>
    <p:sldId id="408" r:id="rId34"/>
    <p:sldId id="454" r:id="rId35"/>
    <p:sldId id="409" r:id="rId36"/>
    <p:sldId id="410" r:id="rId37"/>
    <p:sldId id="455" r:id="rId38"/>
    <p:sldId id="411" r:id="rId39"/>
    <p:sldId id="412" r:id="rId40"/>
    <p:sldId id="497" r:id="rId41"/>
    <p:sldId id="413" r:id="rId42"/>
    <p:sldId id="414" r:id="rId43"/>
    <p:sldId id="415" r:id="rId44"/>
    <p:sldId id="416" r:id="rId45"/>
    <p:sldId id="498" r:id="rId46"/>
    <p:sldId id="417" r:id="rId47"/>
    <p:sldId id="499" r:id="rId48"/>
    <p:sldId id="418" r:id="rId49"/>
    <p:sldId id="419" r:id="rId50"/>
    <p:sldId id="496" r:id="rId51"/>
    <p:sldId id="512" r:id="rId52"/>
    <p:sldId id="426" r:id="rId53"/>
    <p:sldId id="456" r:id="rId54"/>
    <p:sldId id="427" r:id="rId55"/>
    <p:sldId id="490" r:id="rId56"/>
    <p:sldId id="526" r:id="rId57"/>
    <p:sldId id="457" r:id="rId58"/>
    <p:sldId id="458" r:id="rId59"/>
    <p:sldId id="459" r:id="rId60"/>
    <p:sldId id="479" r:id="rId61"/>
    <p:sldId id="530" r:id="rId62"/>
    <p:sldId id="485" r:id="rId63"/>
    <p:sldId id="432" r:id="rId64"/>
    <p:sldId id="500" r:id="rId65"/>
    <p:sldId id="483" r:id="rId66"/>
    <p:sldId id="482" r:id="rId67"/>
    <p:sldId id="435" r:id="rId68"/>
    <p:sldId id="484" r:id="rId69"/>
    <p:sldId id="436" r:id="rId70"/>
    <p:sldId id="468" r:id="rId71"/>
    <p:sldId id="469" r:id="rId72"/>
    <p:sldId id="470" r:id="rId73"/>
    <p:sldId id="518"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A3DE"/>
    <a:srgbClr val="77B2E3"/>
    <a:srgbClr val="1E5E92"/>
    <a:srgbClr val="FF0000"/>
    <a:srgbClr val="548486"/>
    <a:srgbClr val="E6E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85" autoAdjust="0"/>
    <p:restoredTop sz="76855" autoAdjust="0"/>
  </p:normalViewPr>
  <p:slideViewPr>
    <p:cSldViewPr>
      <p:cViewPr varScale="1">
        <p:scale>
          <a:sx n="78" d="100"/>
          <a:sy n="78" d="100"/>
        </p:scale>
        <p:origin x="3296" y="28"/>
      </p:cViewPr>
      <p:guideLst>
        <p:guide orient="horz" pos="2160"/>
        <p:guide pos="2880"/>
      </p:guideLst>
    </p:cSldViewPr>
  </p:slideViewPr>
  <p:outlineViewPr>
    <p:cViewPr>
      <p:scale>
        <a:sx n="33" d="100"/>
        <a:sy n="33" d="100"/>
      </p:scale>
      <p:origin x="0" y="-23040"/>
    </p:cViewPr>
  </p:outlineViewPr>
  <p:notesTextViewPr>
    <p:cViewPr>
      <p:scale>
        <a:sx n="100" d="100"/>
        <a:sy n="100" d="100"/>
      </p:scale>
      <p:origin x="0" y="0"/>
    </p:cViewPr>
  </p:notesTextViewPr>
  <p:sorterViewPr>
    <p:cViewPr>
      <p:scale>
        <a:sx n="66" d="100"/>
        <a:sy n="66" d="100"/>
      </p:scale>
      <p:origin x="0" y="1770"/>
    </p:cViewPr>
  </p:sorterViewPr>
  <p:notesViewPr>
    <p:cSldViewPr>
      <p:cViewPr>
        <p:scale>
          <a:sx n="100" d="100"/>
          <a:sy n="100" d="100"/>
        </p:scale>
        <p:origin x="-2100" y="15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78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378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378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90B6CAA-145C-4642-AE5D-23958ED71D1E}" type="slidenum">
              <a:rPr lang="en-US"/>
              <a:pPr>
                <a:defRPr/>
              </a:pPr>
              <a:t>‹#›</a:t>
            </a:fld>
            <a:endParaRPr lang="en-US" dirty="0"/>
          </a:p>
        </p:txBody>
      </p:sp>
    </p:spTree>
    <p:extLst>
      <p:ext uri="{BB962C8B-B14F-4D97-AF65-F5344CB8AC3E}">
        <p14:creationId xmlns:p14="http://schemas.microsoft.com/office/powerpoint/2010/main" val="2900926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A1B1E5D-9001-444E-9542-7FCD459FD6A6}" type="slidenum">
              <a:rPr lang="en-US"/>
              <a:pPr>
                <a:defRPr/>
              </a:pPr>
              <a:t>‹#›</a:t>
            </a:fld>
            <a:endParaRPr lang="en-US" dirty="0"/>
          </a:p>
        </p:txBody>
      </p:sp>
    </p:spTree>
    <p:extLst>
      <p:ext uri="{BB962C8B-B14F-4D97-AF65-F5344CB8AC3E}">
        <p14:creationId xmlns:p14="http://schemas.microsoft.com/office/powerpoint/2010/main" val="1382246237"/>
      </p:ext>
    </p:extLst>
  </p:cSld>
  <p:clrMap bg1="lt1" tx1="dk1" bg2="lt2" tx2="dk2" accent1="accent1" accent2="accent2" accent3="accent3" accent4="accent4" accent5="accent5" accent6="accent6" hlink="hlink" folHlink="folHlink"/>
  <p:notesStyle>
    <a:lvl1pPr marL="119063" indent="-119063" algn="l" rtl="0" eaLnBrk="0" fontAlgn="base" hangingPunct="0">
      <a:spcBef>
        <a:spcPct val="30000"/>
      </a:spcBef>
      <a:spcAft>
        <a:spcPct val="0"/>
      </a:spcAft>
      <a:buChar char="•"/>
      <a:defRPr sz="1000" kern="1200">
        <a:solidFill>
          <a:schemeClr val="tx1"/>
        </a:solidFill>
        <a:latin typeface="Albertus (W1)" charset="0"/>
        <a:ea typeface="+mn-ea"/>
        <a:cs typeface="+mn-cs"/>
      </a:defRPr>
    </a:lvl1pPr>
    <a:lvl2pPr marL="403225" indent="-169863" algn="l" rtl="0" eaLnBrk="0" fontAlgn="base" hangingPunct="0">
      <a:spcBef>
        <a:spcPct val="30000"/>
      </a:spcBef>
      <a:spcAft>
        <a:spcPct val="0"/>
      </a:spcAft>
      <a:buFont typeface="Wingdings" pitchFamily="2" charset="2"/>
      <a:buChar char="§"/>
      <a:defRPr sz="1000" kern="1200">
        <a:solidFill>
          <a:schemeClr val="tx1"/>
        </a:solidFill>
        <a:latin typeface="Albertus (W1)" charset="0"/>
        <a:ea typeface="+mn-ea"/>
        <a:cs typeface="+mn-cs"/>
      </a:defRPr>
    </a:lvl2pPr>
    <a:lvl3pPr marL="636588" indent="-119063" algn="l" rtl="0" eaLnBrk="0" fontAlgn="base" hangingPunct="0">
      <a:spcBef>
        <a:spcPct val="30000"/>
      </a:spcBef>
      <a:spcAft>
        <a:spcPct val="0"/>
      </a:spcAft>
      <a:buChar char="o"/>
      <a:defRPr sz="1000" kern="1200">
        <a:solidFill>
          <a:schemeClr val="tx1"/>
        </a:solidFill>
        <a:latin typeface="Albertus (W1)" charset="0"/>
        <a:ea typeface="+mn-ea"/>
        <a:cs typeface="+mn-cs"/>
      </a:defRPr>
    </a:lvl3pPr>
    <a:lvl4pPr marL="869950" indent="-119063" algn="l" rtl="0" eaLnBrk="0" fontAlgn="base" hangingPunct="0">
      <a:spcBef>
        <a:spcPct val="30000"/>
      </a:spcBef>
      <a:spcAft>
        <a:spcPct val="0"/>
      </a:spcAft>
      <a:buFont typeface="Wingdings" pitchFamily="2" charset="2"/>
      <a:buChar char="v"/>
      <a:defRPr sz="1000" kern="1200">
        <a:solidFill>
          <a:schemeClr val="tx1"/>
        </a:solidFill>
        <a:latin typeface="Albertus (W1)" charset="0"/>
        <a:ea typeface="+mn-ea"/>
        <a:cs typeface="+mn-cs"/>
      </a:defRPr>
    </a:lvl4pPr>
    <a:lvl5pPr marL="1154113" indent="-169863" algn="l" rtl="0" eaLnBrk="0" fontAlgn="base" hangingPunct="0">
      <a:spcBef>
        <a:spcPct val="30000"/>
      </a:spcBef>
      <a:spcAft>
        <a:spcPct val="0"/>
      </a:spcAft>
      <a:buChar char="•"/>
      <a:defRPr sz="1000" kern="1200">
        <a:solidFill>
          <a:schemeClr val="tx1"/>
        </a:solidFill>
        <a:latin typeface="Albertus (W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C9B02F2-618D-4B95-885B-E27D1506BA44}" type="slidenum">
              <a:rPr lang="en-US" smtClean="0"/>
              <a:pPr eaLnBrk="1" hangingPunct="1"/>
              <a:t>1</a:t>
            </a:fld>
            <a:endParaRPr 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Decision making and problem solving encompass large-scale, opportunity-oriented, strategically-focused solutions</a:t>
            </a:r>
          </a:p>
          <a:p>
            <a:pPr eaLnBrk="1" hangingPunct="1"/>
            <a:r>
              <a:rPr lang="en-US" dirty="0"/>
              <a:t>Organizations today can no longer use a “cook book” approach to decision making</a:t>
            </a:r>
          </a:p>
          <a:p>
            <a:pPr eaLnBrk="1" hangingPunct="1"/>
            <a:r>
              <a:rPr lang="en-US" dirty="0"/>
              <a:t>This chapter focuses on technology to help make decisions, solve problems, and find new innovative opportunities</a:t>
            </a:r>
          </a:p>
          <a:p>
            <a:pPr lvl="1" eaLnBrk="1" hangingPunct="1"/>
            <a:r>
              <a:rPr lang="en-US" dirty="0"/>
              <a:t>Decision support systems</a:t>
            </a:r>
          </a:p>
          <a:p>
            <a:pPr lvl="1" eaLnBrk="1" hangingPunct="1"/>
            <a:r>
              <a:rPr lang="en-US" dirty="0"/>
              <a:t>Executive information systems</a:t>
            </a:r>
          </a:p>
          <a:p>
            <a:pPr lvl="1" eaLnBrk="1" hangingPunct="1"/>
            <a:r>
              <a:rPr lang="en-US" dirty="0"/>
              <a:t>Artificial intelligence (AI)</a:t>
            </a:r>
          </a:p>
          <a:p>
            <a:pPr lvl="1" eaLnBrk="1" hangingPunct="1"/>
            <a:r>
              <a:rPr lang="en-US" dirty="0"/>
              <a:t>Business processes</a:t>
            </a:r>
          </a:p>
          <a:p>
            <a:pPr lvl="1" eaLnBrk="1" hangingPunct="1"/>
            <a:r>
              <a:rPr lang="en-US" dirty="0"/>
              <a:t>Business process mapping and modeling</a:t>
            </a:r>
          </a:p>
          <a:p>
            <a:pPr lvl="1" eaLnBrk="1" hangingPunct="1"/>
            <a:r>
              <a:rPr lang="en-US" dirty="0"/>
              <a:t>Business process reengineering</a:t>
            </a:r>
          </a:p>
        </p:txBody>
      </p:sp>
    </p:spTree>
    <p:extLst>
      <p:ext uri="{BB962C8B-B14F-4D97-AF65-F5344CB8AC3E}">
        <p14:creationId xmlns:p14="http://schemas.microsoft.com/office/powerpoint/2010/main" val="2427824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buFontTx/>
              <a:buNone/>
              <a:defRPr/>
            </a:pPr>
            <a:r>
              <a:rPr lang="en-US" b="1" dirty="0"/>
              <a:t>Strategic Decision Making</a:t>
            </a:r>
          </a:p>
          <a:p>
            <a:pPr>
              <a:defRPr/>
            </a:pPr>
            <a:r>
              <a:rPr lang="en-US" b="1" dirty="0"/>
              <a:t>Employee Type: </a:t>
            </a:r>
            <a:r>
              <a:rPr lang="en-US" dirty="0"/>
              <a:t>Senior management, presidents </a:t>
            </a:r>
            <a:endParaRPr lang="en-US" b="1" dirty="0"/>
          </a:p>
          <a:p>
            <a:pPr>
              <a:defRPr/>
            </a:pPr>
            <a:r>
              <a:rPr lang="en-US" b="1" dirty="0"/>
              <a:t>Focus:</a:t>
            </a:r>
            <a:r>
              <a:rPr lang="en-US" dirty="0"/>
              <a:t> external, industry, cross company</a:t>
            </a:r>
          </a:p>
          <a:p>
            <a:pPr>
              <a:defRPr/>
            </a:pPr>
            <a:r>
              <a:rPr lang="en-US" b="1" dirty="0"/>
              <a:t>Time Frame: </a:t>
            </a:r>
            <a:r>
              <a:rPr lang="en-US" dirty="0"/>
              <a:t>Long term, yearly, multi-year</a:t>
            </a:r>
          </a:p>
          <a:p>
            <a:pPr>
              <a:defRPr/>
            </a:pPr>
            <a:r>
              <a:rPr lang="en-US" b="1" dirty="0"/>
              <a:t>Decision Types: </a:t>
            </a:r>
            <a:r>
              <a:rPr lang="en-US" dirty="0"/>
              <a:t>Unstructured, nonrecurring, one time</a:t>
            </a:r>
          </a:p>
          <a:p>
            <a:pPr>
              <a:defRPr/>
            </a:pPr>
            <a:r>
              <a:rPr lang="en-US" b="1" dirty="0"/>
              <a:t>MIS Type: </a:t>
            </a:r>
            <a:r>
              <a:rPr lang="en-US" dirty="0"/>
              <a:t>Knowledge</a:t>
            </a:r>
          </a:p>
          <a:p>
            <a:pPr>
              <a:defRPr/>
            </a:pPr>
            <a:r>
              <a:rPr lang="en-US" b="1" dirty="0"/>
              <a:t>Metrics: </a:t>
            </a:r>
            <a:r>
              <a:rPr lang="en-US" dirty="0"/>
              <a:t>CSFs focusing on effectiveness</a:t>
            </a:r>
          </a:p>
          <a:p>
            <a:pPr>
              <a:defRPr/>
            </a:pPr>
            <a:r>
              <a:rPr lang="en-US" b="1" dirty="0"/>
              <a:t>Examples: </a:t>
            </a:r>
          </a:p>
          <a:p>
            <a:pPr lvl="1">
              <a:buFont typeface="Wingdings" pitchFamily="2" charset="2"/>
              <a:buChar char="§"/>
              <a:defRPr/>
            </a:pPr>
            <a:r>
              <a:rPr lang="en-US" dirty="0"/>
              <a:t>How will changes in employment levels over the next three years impact the company?</a:t>
            </a:r>
          </a:p>
          <a:p>
            <a:pPr lvl="1">
              <a:buFont typeface="Wingdings" pitchFamily="2" charset="2"/>
              <a:buChar char="§"/>
              <a:defRPr/>
            </a:pPr>
            <a:r>
              <a:rPr lang="en-US" dirty="0"/>
              <a:t>What industry trends are worth analyzing?</a:t>
            </a:r>
          </a:p>
          <a:p>
            <a:pPr lvl="1">
              <a:buFont typeface="Wingdings" pitchFamily="2" charset="2"/>
              <a:buChar char="§"/>
              <a:defRPr/>
            </a:pPr>
            <a:r>
              <a:rPr lang="en-US" dirty="0"/>
              <a:t>What new products and new markets does the company need to create competitive advantages?</a:t>
            </a:r>
          </a:p>
          <a:p>
            <a:pPr lvl="1">
              <a:buFont typeface="Wingdings" pitchFamily="2" charset="2"/>
              <a:buChar char="§"/>
              <a:defRPr/>
            </a:pPr>
            <a:r>
              <a:rPr lang="en-US" dirty="0"/>
              <a:t>How will a recession over the next years impact business?</a:t>
            </a:r>
          </a:p>
          <a:p>
            <a:pPr lvl="1">
              <a:buFont typeface="Wingdings" pitchFamily="2" charset="2"/>
              <a:buChar char="§"/>
              <a:defRPr/>
            </a:pPr>
            <a:r>
              <a:rPr lang="en-US" dirty="0"/>
              <a:t>What measures will the company need to prepare for due to new tax laws?</a:t>
            </a:r>
          </a:p>
          <a:p>
            <a:pPr lvl="0">
              <a:defRPr/>
            </a:pPr>
            <a:r>
              <a:rPr lang="en-US" b="1" dirty="0"/>
              <a:t>What are some examples of types of systems or activities at this level?</a:t>
            </a:r>
          </a:p>
          <a:p>
            <a:pPr lvl="1">
              <a:buFont typeface="Wingdings" pitchFamily="2" charset="2"/>
              <a:buChar char="§"/>
              <a:defRPr/>
            </a:pPr>
            <a:r>
              <a:rPr lang="en-US" dirty="0"/>
              <a:t>Sales trend forecasting</a:t>
            </a:r>
          </a:p>
          <a:p>
            <a:pPr lvl="1">
              <a:buFont typeface="Wingdings" pitchFamily="2" charset="2"/>
              <a:buChar char="§"/>
              <a:defRPr/>
            </a:pPr>
            <a:r>
              <a:rPr lang="en-US" dirty="0"/>
              <a:t>Budget forecasting</a:t>
            </a:r>
          </a:p>
          <a:p>
            <a:pPr lvl="1">
              <a:buFont typeface="Wingdings" pitchFamily="2" charset="2"/>
              <a:buChar char="§"/>
              <a:defRPr/>
            </a:pPr>
            <a:r>
              <a:rPr lang="en-US" dirty="0"/>
              <a:t>Profit planning</a:t>
            </a:r>
          </a:p>
          <a:p>
            <a:pPr lvl="1">
              <a:buFont typeface="Wingdings" pitchFamily="2" charset="2"/>
              <a:buChar char="§"/>
              <a:defRPr/>
            </a:pPr>
            <a:r>
              <a:rPr lang="en-US" dirty="0"/>
              <a:t>5-year forecast planning</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CAE6F38-F5F7-4205-A53E-F168BFC443FD}" type="slidenum">
              <a:rPr lang="en-US" smtClean="0"/>
              <a:pPr eaLnBrk="1" hangingPunct="1"/>
              <a:t>15</a:t>
            </a:fld>
            <a:endParaRPr lang="en-US" dirty="0"/>
          </a:p>
        </p:txBody>
      </p:sp>
    </p:spTree>
    <p:extLst>
      <p:ext uri="{BB962C8B-B14F-4D97-AF65-F5344CB8AC3E}">
        <p14:creationId xmlns:p14="http://schemas.microsoft.com/office/powerpoint/2010/main" val="21773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35A39D8-2B94-4DC2-AF5D-30BE5DE48C7F}" type="slidenum">
              <a:rPr lang="en-US" smtClean="0"/>
              <a:pPr eaLnBrk="1" hangingPunct="1"/>
              <a:t>16</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Ask your students why they would want to </a:t>
            </a:r>
            <a:r>
              <a:rPr lang="en-US" dirty="0" smtClean="0"/>
              <a:t>define metrics to evaluate a projects success?</a:t>
            </a:r>
            <a:endParaRPr lang="en-US" dirty="0"/>
          </a:p>
          <a:p>
            <a:pPr marL="190500" indent="-190500" eaLnBrk="1" hangingPunct="1"/>
            <a:r>
              <a:rPr lang="en-US" dirty="0"/>
              <a:t>What types of metrics would they apply to the following situations?  How would the metrics help them determine if their decision was successful?</a:t>
            </a:r>
          </a:p>
          <a:p>
            <a:pPr marL="473075" lvl="1" indent="-190500" eaLnBrk="1" hangingPunct="1"/>
            <a:r>
              <a:rPr lang="en-US" dirty="0"/>
              <a:t>Buying a new car</a:t>
            </a:r>
          </a:p>
          <a:p>
            <a:pPr marL="473075" lvl="1" indent="-190500" eaLnBrk="1" hangingPunct="1"/>
            <a:r>
              <a:rPr lang="en-US" dirty="0"/>
              <a:t>Purchasing a home</a:t>
            </a:r>
          </a:p>
          <a:p>
            <a:pPr marL="473075" lvl="1" indent="-190500" eaLnBrk="1" hangingPunct="1"/>
            <a:r>
              <a:rPr lang="en-US" dirty="0"/>
              <a:t>Renting an apartment</a:t>
            </a:r>
          </a:p>
          <a:p>
            <a:pPr marL="473075" lvl="1" indent="-190500" eaLnBrk="1" hangingPunct="1"/>
            <a:r>
              <a:rPr lang="en-US" dirty="0"/>
              <a:t>Buying a new office building</a:t>
            </a:r>
          </a:p>
          <a:p>
            <a:pPr marL="473075" lvl="1" indent="-190500" eaLnBrk="1" hangingPunct="1"/>
            <a:r>
              <a:rPr lang="en-US" dirty="0"/>
              <a:t>Buying employee health insurance</a:t>
            </a:r>
          </a:p>
        </p:txBody>
      </p:sp>
    </p:spTree>
    <p:extLst>
      <p:ext uri="{BB962C8B-B14F-4D97-AF65-F5344CB8AC3E}">
        <p14:creationId xmlns:p14="http://schemas.microsoft.com/office/powerpoint/2010/main" val="216194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7780DFE-942B-4381-9B27-BEB6125E20E5}" type="slidenum">
              <a:rPr lang="en-US" smtClean="0"/>
              <a:pPr eaLnBrk="1" hangingPunct="1"/>
              <a:t>17</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Ask your students what categories would they list if they were writing their own personal CSFs?</a:t>
            </a:r>
          </a:p>
          <a:p>
            <a:pPr marL="473075" lvl="1" indent="-190500" eaLnBrk="1" hangingPunct="1"/>
            <a:r>
              <a:rPr lang="en-US" dirty="0"/>
              <a:t>Potential answers include:</a:t>
            </a:r>
          </a:p>
          <a:p>
            <a:pPr marL="706438" lvl="2" indent="-190500" eaLnBrk="1" hangingPunct="1"/>
            <a:r>
              <a:rPr lang="en-US" dirty="0"/>
              <a:t>Engage in Continuous Learning, Earn a Degree</a:t>
            </a:r>
          </a:p>
          <a:p>
            <a:pPr marL="706438" lvl="2" indent="-190500" eaLnBrk="1" hangingPunct="1"/>
            <a:r>
              <a:rPr lang="en-US" dirty="0"/>
              <a:t>Exercising and Practicing Healthy Habits</a:t>
            </a:r>
          </a:p>
          <a:p>
            <a:pPr marL="706438" lvl="2" indent="-190500" eaLnBrk="1" hangingPunct="1"/>
            <a:r>
              <a:rPr lang="en-US" dirty="0"/>
              <a:t>Building strong relationships and friendships</a:t>
            </a:r>
          </a:p>
        </p:txBody>
      </p:sp>
    </p:spTree>
    <p:extLst>
      <p:ext uri="{BB962C8B-B14F-4D97-AF65-F5344CB8AC3E}">
        <p14:creationId xmlns:p14="http://schemas.microsoft.com/office/powerpoint/2010/main" val="298513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36DD903-D035-4CAD-A7C0-24B5E7937D38}" type="slidenum">
              <a:rPr lang="en-US" smtClean="0"/>
              <a:pPr eaLnBrk="1" hangingPunct="1"/>
              <a:t>18</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FontTx/>
              <a:buNone/>
            </a:pPr>
            <a:r>
              <a:rPr lang="en-US" b="1" dirty="0"/>
              <a:t>Key points to understand about CSFs and KPIs:</a:t>
            </a:r>
          </a:p>
          <a:p>
            <a:pPr marL="190500" indent="-190500" eaLnBrk="1" hangingPunct="1"/>
            <a:r>
              <a:rPr lang="en-US" b="1" dirty="0"/>
              <a:t>CSFs = </a:t>
            </a:r>
            <a:r>
              <a:rPr lang="en-US" dirty="0"/>
              <a:t>are elements crucial for a business strategy’s success and one CSF can have many KPIs</a:t>
            </a:r>
            <a:endParaRPr lang="en-US" b="1" dirty="0"/>
          </a:p>
          <a:p>
            <a:pPr marL="190500" indent="-190500" eaLnBrk="1" hangingPunct="1"/>
            <a:r>
              <a:rPr lang="en-US" b="1" dirty="0"/>
              <a:t>KPIs = </a:t>
            </a:r>
            <a:r>
              <a:rPr lang="en-US" dirty="0"/>
              <a:t>measure the progress of the CSFs with quantifiable measurements can focus on external and internal measurements</a:t>
            </a:r>
          </a:p>
          <a:p>
            <a:pPr marL="190500" indent="-190500" eaLnBrk="1" hangingPunct="1">
              <a:buFontTx/>
              <a:buNone/>
            </a:pPr>
            <a:r>
              <a:rPr lang="en-US" b="1" dirty="0"/>
              <a:t>RESOURCE FOR CLASSROOM ACTIVITY</a:t>
            </a:r>
          </a:p>
          <a:p>
            <a:pPr marL="190500" indent="-190500" eaLnBrk="1" hangingPunct="1">
              <a:buFontTx/>
              <a:buNone/>
            </a:pPr>
            <a:r>
              <a:rPr lang="en-US" u="sng" dirty="0">
                <a:solidFill>
                  <a:srgbClr val="0070C0"/>
                </a:solidFill>
              </a:rPr>
              <a:t>http://www.kpilibrary.com </a:t>
            </a:r>
            <a:r>
              <a:rPr lang="en-US" dirty="0">
                <a:solidFill>
                  <a:srgbClr val="0070C0"/>
                </a:solidFill>
              </a:rPr>
              <a:t> -</a:t>
            </a:r>
            <a:r>
              <a:rPr lang="en-US" baseline="0" dirty="0">
                <a:solidFill>
                  <a:srgbClr val="0070C0"/>
                </a:solidFill>
              </a:rPr>
              <a:t> </a:t>
            </a:r>
            <a:r>
              <a:rPr lang="en-US" dirty="0"/>
              <a:t>KPI Library</a:t>
            </a:r>
          </a:p>
          <a:p>
            <a:pPr marL="0" indent="0" eaLnBrk="1" hangingPunct="1">
              <a:buFontTx/>
              <a:buNone/>
            </a:pPr>
            <a:r>
              <a:rPr lang="en-US" dirty="0"/>
              <a:t>This is a KPI library or aggregator for finding KPIs in many industry’s.  Over 240,000 professionals use this library to research, and share and compare KPI strategies with other executives all over the world</a:t>
            </a:r>
            <a:endParaRPr lang="en-US" b="1" dirty="0"/>
          </a:p>
        </p:txBody>
      </p:sp>
    </p:spTree>
    <p:extLst>
      <p:ext uri="{BB962C8B-B14F-4D97-AF65-F5344CB8AC3E}">
        <p14:creationId xmlns:p14="http://schemas.microsoft.com/office/powerpoint/2010/main" val="297435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7780DFE-942B-4381-9B27-BEB6125E20E5}" type="slidenum">
              <a:rPr lang="en-US" smtClean="0"/>
              <a:pPr eaLnBrk="1" hangingPunct="1"/>
              <a:t>19</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dirty="0"/>
          </a:p>
        </p:txBody>
      </p:sp>
    </p:spTree>
    <p:extLst>
      <p:ext uri="{BB962C8B-B14F-4D97-AF65-F5344CB8AC3E}">
        <p14:creationId xmlns:p14="http://schemas.microsoft.com/office/powerpoint/2010/main" val="158334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A97EA71-E5EC-4ED3-9827-64C327E03DE1}" type="slidenum">
              <a:rPr lang="en-US" smtClean="0"/>
              <a:pPr eaLnBrk="1" hangingPunct="1"/>
              <a:t>21</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Measuring market share and especially ROI, are getting harder and harder to track when you add to the equation social media and online marketing.  There are debates on both sides of how to measure these effectively, but truly only time will tell the actual impact of all these new technologies have on the business environment.</a:t>
            </a:r>
          </a:p>
          <a:p>
            <a:pPr marL="190500" indent="-190500" eaLnBrk="1" hangingPunct="1">
              <a:buFontTx/>
              <a:buNone/>
            </a:pPr>
            <a:r>
              <a:rPr lang="en-US" b="1" dirty="0"/>
              <a:t>CLASSROOM EXERCISE</a:t>
            </a:r>
          </a:p>
          <a:p>
            <a:pPr marL="188913" lvl="0" indent="-190500" eaLnBrk="1" hangingPunct="1"/>
            <a:r>
              <a:rPr lang="en-US" dirty="0"/>
              <a:t>Ask your students these questions.  Help them understand the bigger picture with running a business and growing market share:</a:t>
            </a:r>
          </a:p>
          <a:p>
            <a:pPr marL="473075" lvl="1" indent="-190500" eaLnBrk="1" hangingPunct="1"/>
            <a:r>
              <a:rPr lang="en-US" dirty="0"/>
              <a:t>Who are your target customers?</a:t>
            </a:r>
          </a:p>
          <a:p>
            <a:pPr marL="473075" lvl="1" indent="-190500" eaLnBrk="1" hangingPunct="1"/>
            <a:r>
              <a:rPr lang="en-US" dirty="0"/>
              <a:t>What market is your business?  (“The biggest mistake entrepreneurs make is to first build a product and then go looking for a market,” says Alan Hall, founder of Grow Utah Ventures. “It’s completely backwards.”)</a:t>
            </a:r>
          </a:p>
          <a:p>
            <a:pPr marL="473075" lvl="1" indent="-190500" eaLnBrk="1" hangingPunct="1"/>
            <a:r>
              <a:rPr lang="en-US" dirty="0"/>
              <a:t>Do you have realistic goals to launch your product?</a:t>
            </a:r>
          </a:p>
          <a:p>
            <a:pPr marL="473075" lvl="1" indent="-190500" eaLnBrk="1" hangingPunct="1"/>
            <a:r>
              <a:rPr lang="en-US" dirty="0"/>
              <a:t>What are your competitors up to?  Stay connected to the pulse of the market and what your competitors are doing</a:t>
            </a:r>
          </a:p>
        </p:txBody>
      </p:sp>
    </p:spTree>
    <p:extLst>
      <p:ext uri="{BB962C8B-B14F-4D97-AF65-F5344CB8AC3E}">
        <p14:creationId xmlns:p14="http://schemas.microsoft.com/office/powerpoint/2010/main" val="257038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5539025-8928-4A3B-8E09-8CB16F482074}" type="slidenum">
              <a:rPr lang="en-US" smtClean="0"/>
              <a:pPr eaLnBrk="1" hangingPunct="1"/>
              <a:t>22</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None/>
            </a:pPr>
            <a:r>
              <a:rPr lang="en-US" b="1" dirty="0"/>
              <a:t>Efficiency MIS Metrics </a:t>
            </a:r>
          </a:p>
          <a:p>
            <a:pPr marL="190500" indent="-190500" eaLnBrk="1" hangingPunct="1"/>
            <a:r>
              <a:rPr lang="en-US" dirty="0"/>
              <a:t>Focuses on the extent to which a firm is using its resources in an optimal way.</a:t>
            </a:r>
            <a:r>
              <a:rPr lang="en-US" baseline="0" dirty="0"/>
              <a:t> </a:t>
            </a:r>
            <a:r>
              <a:rPr lang="en-US" dirty="0"/>
              <a:t>Doing things right – getting the most from each resource (Peter </a:t>
            </a:r>
            <a:r>
              <a:rPr lang="en-US" dirty="0" err="1"/>
              <a:t>Drucker</a:t>
            </a:r>
            <a:r>
              <a:rPr lang="en-US" dirty="0"/>
              <a:t>)</a:t>
            </a:r>
          </a:p>
          <a:p>
            <a:pPr marL="190500" indent="-190500" eaLnBrk="1" hangingPunct="1">
              <a:buNone/>
            </a:pPr>
            <a:r>
              <a:rPr lang="en-US" b="1" dirty="0"/>
              <a:t>Effectiveness MIS Metrics</a:t>
            </a:r>
          </a:p>
          <a:p>
            <a:pPr marL="190500" indent="-190500" eaLnBrk="1" hangingPunct="1"/>
            <a:r>
              <a:rPr lang="en-US" dirty="0"/>
              <a:t>Focuses on how well a firm is achieving its goals and objectives</a:t>
            </a:r>
            <a:r>
              <a:rPr lang="en-US" baseline="0" dirty="0"/>
              <a:t> </a:t>
            </a:r>
            <a:r>
              <a:rPr lang="en-US" dirty="0"/>
              <a:t>Doing the right things – setting the right goals and objectives and ensuring they are accomplished </a:t>
            </a:r>
          </a:p>
          <a:p>
            <a:pPr marL="190500" indent="-190500" eaLnBrk="1" hangingPunct="1">
              <a:buFontTx/>
              <a:buNone/>
            </a:pPr>
            <a:r>
              <a:rPr lang="en-US" b="1" dirty="0"/>
              <a:t>CLASSROOM APPLICATIONS</a:t>
            </a:r>
          </a:p>
          <a:p>
            <a:pPr marL="190500" indent="-190500" eaLnBrk="1" hangingPunct="1">
              <a:buFontTx/>
              <a:buNone/>
            </a:pPr>
            <a:r>
              <a:rPr lang="en-US" dirty="0"/>
              <a:t>(Peter Drucker)  Share a great PPT on how Drucker would tackle “Enterprise 2.0 Strategies =  http://www.slideshare.net/fidelman/what-if-peter-drucker-taught-enterprise-20 </a:t>
            </a:r>
          </a:p>
          <a:p>
            <a:pPr marL="190500" indent="-190500" eaLnBrk="1" hangingPunct="1"/>
            <a:r>
              <a:rPr lang="en-US" dirty="0"/>
              <a:t>What is the most optimal position to operate in relation to these two concepts?  When both are high</a:t>
            </a:r>
          </a:p>
          <a:p>
            <a:pPr marL="190500" indent="-190500" eaLnBrk="1" hangingPunct="1"/>
            <a:r>
              <a:rPr lang="en-US" dirty="0"/>
              <a:t>What tools can you utilize to measure both?</a:t>
            </a:r>
          </a:p>
          <a:p>
            <a:pPr marL="190500" indent="-190500" eaLnBrk="1" hangingPunct="1"/>
            <a:r>
              <a:rPr lang="en-US" dirty="0"/>
              <a:t>Break into groups, each with a business and a product and the challenges facing the company – now come up with ways to efficiently and effectively overcome</a:t>
            </a:r>
            <a:r>
              <a:rPr lang="en-US" baseline="0" dirty="0"/>
              <a:t> t</a:t>
            </a:r>
            <a:r>
              <a:rPr lang="en-US" dirty="0"/>
              <a:t>hese</a:t>
            </a:r>
            <a:r>
              <a:rPr lang="en-US" baseline="0" dirty="0"/>
              <a:t> </a:t>
            </a:r>
            <a:r>
              <a:rPr lang="en-US" dirty="0"/>
              <a:t>challenges. Use the metrics or tools talked about below:</a:t>
            </a:r>
            <a:endParaRPr lang="en-US" b="1" dirty="0"/>
          </a:p>
          <a:p>
            <a:pPr marL="190500" indent="-190500" eaLnBrk="1" hangingPunct="1">
              <a:buFontTx/>
              <a:buNone/>
            </a:pPr>
            <a:r>
              <a:rPr lang="en-US" b="1" dirty="0"/>
              <a:t>Common types of efficiency and effectiveness metrics:</a:t>
            </a:r>
          </a:p>
          <a:p>
            <a:pPr marL="190500" indent="-190500" eaLnBrk="1" hangingPunct="1">
              <a:buFontTx/>
              <a:buNone/>
            </a:pPr>
            <a:r>
              <a:rPr lang="en-US" u="sng" dirty="0"/>
              <a:t>EFFICIENCY</a:t>
            </a:r>
            <a:r>
              <a:rPr lang="en-US" dirty="0"/>
              <a:t>	</a:t>
            </a:r>
            <a:endParaRPr lang="en-US" u="sng" dirty="0"/>
          </a:p>
          <a:p>
            <a:pPr marL="190500" indent="-190500" eaLnBrk="1" hangingPunct="1"/>
            <a:r>
              <a:rPr lang="en-US" b="1" dirty="0"/>
              <a:t>Throughput:</a:t>
            </a:r>
            <a:r>
              <a:rPr lang="en-US" dirty="0"/>
              <a:t> the amount of information that</a:t>
            </a:r>
            <a:r>
              <a:rPr lang="en-US" baseline="0" dirty="0"/>
              <a:t> </a:t>
            </a:r>
            <a:r>
              <a:rPr lang="en-US" dirty="0"/>
              <a:t>can travel through a system</a:t>
            </a:r>
          </a:p>
          <a:p>
            <a:pPr marL="190500" indent="-190500" eaLnBrk="1" hangingPunct="1"/>
            <a:r>
              <a:rPr lang="en-US" b="1" dirty="0"/>
              <a:t>Transaction speed:</a:t>
            </a:r>
            <a:r>
              <a:rPr lang="en-US" dirty="0"/>
              <a:t> the amount of time a</a:t>
            </a:r>
            <a:r>
              <a:rPr lang="en-US" baseline="0" dirty="0"/>
              <a:t> </a:t>
            </a:r>
            <a:r>
              <a:rPr lang="en-US" dirty="0"/>
              <a:t>system takes to perform a transaction</a:t>
            </a:r>
          </a:p>
          <a:p>
            <a:pPr marL="190500" indent="-190500" eaLnBrk="1" hangingPunct="1"/>
            <a:r>
              <a:rPr lang="en-US" b="1" dirty="0"/>
              <a:t>System availability:</a:t>
            </a:r>
            <a:r>
              <a:rPr lang="en-US" dirty="0"/>
              <a:t> the number of hours a</a:t>
            </a:r>
            <a:r>
              <a:rPr lang="en-US" baseline="0" dirty="0"/>
              <a:t> </a:t>
            </a:r>
            <a:r>
              <a:rPr lang="en-US" dirty="0"/>
              <a:t>system is available</a:t>
            </a:r>
          </a:p>
          <a:p>
            <a:pPr marL="190500" indent="-190500" eaLnBrk="1" hangingPunct="1"/>
            <a:r>
              <a:rPr lang="en-US" b="1" dirty="0"/>
              <a:t>Information accuracy:</a:t>
            </a:r>
            <a:r>
              <a:rPr lang="en-US" dirty="0"/>
              <a:t> How often a system</a:t>
            </a:r>
            <a:r>
              <a:rPr lang="en-US" baseline="0" dirty="0"/>
              <a:t> </a:t>
            </a:r>
            <a:r>
              <a:rPr lang="en-US" dirty="0"/>
              <a:t>generates the correct results when doing the same</a:t>
            </a:r>
            <a:r>
              <a:rPr lang="en-US" baseline="0" dirty="0"/>
              <a:t> </a:t>
            </a:r>
            <a:r>
              <a:rPr lang="en-US" dirty="0"/>
              <a:t>transaction many times</a:t>
            </a:r>
          </a:p>
          <a:p>
            <a:pPr marL="190500" indent="-190500" eaLnBrk="1" hangingPunct="1"/>
            <a:r>
              <a:rPr lang="en-US" b="1" dirty="0"/>
              <a:t>Response time:</a:t>
            </a:r>
            <a:r>
              <a:rPr lang="en-US" dirty="0"/>
              <a:t> how long it takes to respond to user</a:t>
            </a:r>
            <a:r>
              <a:rPr lang="en-US" baseline="0" dirty="0"/>
              <a:t> </a:t>
            </a:r>
            <a:r>
              <a:rPr lang="en-US" dirty="0"/>
              <a:t>interactions, for example</a:t>
            </a:r>
            <a:r>
              <a:rPr lang="en-US" baseline="0" dirty="0"/>
              <a:t> a </a:t>
            </a:r>
            <a:r>
              <a:rPr lang="en-US" dirty="0"/>
              <a:t>mouse click</a:t>
            </a:r>
          </a:p>
          <a:p>
            <a:pPr marL="190500" indent="-190500" eaLnBrk="1" hangingPunct="1">
              <a:buFontTx/>
              <a:buNone/>
            </a:pPr>
            <a:r>
              <a:rPr lang="en-US" u="sng" dirty="0"/>
              <a:t>EFFECTIVENESS</a:t>
            </a:r>
          </a:p>
          <a:p>
            <a:pPr marL="190500" indent="-190500" eaLnBrk="1" hangingPunct="1"/>
            <a:r>
              <a:rPr lang="en-US" b="1" dirty="0"/>
              <a:t>Usability</a:t>
            </a:r>
            <a:r>
              <a:rPr lang="en-US" b="0" dirty="0"/>
              <a:t>:</a:t>
            </a:r>
            <a:r>
              <a:rPr lang="en-US" dirty="0"/>
              <a:t> the ease with which people perform transactions or find info</a:t>
            </a:r>
          </a:p>
          <a:p>
            <a:pPr marL="190500" indent="-190500" eaLnBrk="1" hangingPunct="1"/>
            <a:r>
              <a:rPr lang="en-US" b="1" dirty="0"/>
              <a:t>Customer satisfaction:</a:t>
            </a:r>
            <a:r>
              <a:rPr lang="en-US" b="1" baseline="0" dirty="0"/>
              <a:t> </a:t>
            </a:r>
            <a:r>
              <a:rPr lang="en-US" dirty="0"/>
              <a:t>measured by satisfaction surveys, how many retained, and increase in revenue per customer</a:t>
            </a:r>
          </a:p>
          <a:p>
            <a:pPr marL="190500" indent="-190500" eaLnBrk="1" hangingPunct="1"/>
            <a:r>
              <a:rPr lang="en-US" b="1" dirty="0"/>
              <a:t>Conversion rates:</a:t>
            </a:r>
            <a:r>
              <a:rPr lang="en-US" dirty="0"/>
              <a:t> how many ‘touches’ it takes to convert a first time user to become a customer and purchase the product</a:t>
            </a:r>
          </a:p>
          <a:p>
            <a:pPr marL="190500" indent="-190500" eaLnBrk="1" hangingPunct="1"/>
            <a:r>
              <a:rPr lang="en-US" b="1" dirty="0"/>
              <a:t>Financial:</a:t>
            </a:r>
            <a:r>
              <a:rPr lang="en-US" dirty="0"/>
              <a:t> ROI, cost-benefit analysis, break-even analysis</a:t>
            </a:r>
          </a:p>
        </p:txBody>
      </p:sp>
    </p:spTree>
    <p:extLst>
      <p:ext uri="{BB962C8B-B14F-4D97-AF65-F5344CB8AC3E}">
        <p14:creationId xmlns:p14="http://schemas.microsoft.com/office/powerpoint/2010/main" val="63754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F548F54-1855-412E-995B-B4BE51F83245}" type="slidenum">
              <a:rPr lang="en-US" smtClean="0"/>
              <a:pPr eaLnBrk="1" hangingPunct="1"/>
              <a:t>24</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Ideally, a firm wants to operate in the upper right-hand corner of the graph, realizing both significant increases in efficiency and effectiveness</a:t>
            </a:r>
          </a:p>
          <a:p>
            <a:pPr marL="190500" indent="-190500" eaLnBrk="1" hangingPunct="1"/>
            <a:r>
              <a:rPr lang="en-US" dirty="0"/>
              <a:t>Operating in the upper left-hand corner (minimal effectiveness with increased efficiency) or the lower right-hand corner (significant effectiveness with minimal efficiency) may be in line with an organizations’ particular strategy</a:t>
            </a:r>
          </a:p>
          <a:p>
            <a:pPr marL="190500" indent="-190500" eaLnBrk="1" hangingPunct="1"/>
            <a:r>
              <a:rPr lang="en-US" dirty="0"/>
              <a:t>In general, operating in the lower left-hand corner (minimal efficiency and minimal effectiveness) is not ideal for the operation of any organization</a:t>
            </a:r>
          </a:p>
        </p:txBody>
      </p:sp>
    </p:spTree>
    <p:extLst>
      <p:ext uri="{BB962C8B-B14F-4D97-AF65-F5344CB8AC3E}">
        <p14:creationId xmlns:p14="http://schemas.microsoft.com/office/powerpoint/2010/main" val="109415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901B37-5794-4ECF-882B-4395881C89BA}" type="slidenum">
              <a:rPr lang="en-US" smtClean="0"/>
              <a:pPr eaLnBrk="1" hangingPunct="1"/>
              <a:t>25</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Benchmarks help assess how an MIS project performs over time</a:t>
            </a:r>
          </a:p>
          <a:p>
            <a:pPr marL="190500" indent="-190500" eaLnBrk="1" hangingPunct="1"/>
            <a:r>
              <a:rPr lang="en-US" dirty="0"/>
              <a:t>If a system held a benchmark for response time of 15 seconds, the manager would want to ensure response times did not deviate from this point, including increases or decreases.</a:t>
            </a:r>
          </a:p>
        </p:txBody>
      </p:sp>
    </p:spTree>
    <p:extLst>
      <p:ext uri="{BB962C8B-B14F-4D97-AF65-F5344CB8AC3E}">
        <p14:creationId xmlns:p14="http://schemas.microsoft.com/office/powerpoint/2010/main" val="4202192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8E957E3-B86A-4B04-9140-B604AD42EFFC}" type="slidenum">
              <a:rPr lang="en-US" smtClean="0"/>
              <a:pPr eaLnBrk="1" hangingPunct="1"/>
              <a:t>26</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Models can calculate risks, understand uncertainty, change variables, and manipulate time</a:t>
            </a:r>
          </a:p>
          <a:p>
            <a:pPr eaLnBrk="1" hangingPunct="1"/>
            <a:r>
              <a:rPr lang="en-US" dirty="0"/>
              <a:t>Ask your students if any of them have ever worked with a DSS, EIS, or AI system?  What types of models are they using today at their jobs or in their personal lives?</a:t>
            </a:r>
          </a:p>
          <a:p>
            <a:pPr lvl="1" eaLnBrk="1" hangingPunct="1"/>
            <a:r>
              <a:rPr lang="en-US" dirty="0"/>
              <a:t>Ans:  Many of your students have worked with a DSS and might not know it.  Excel is a DSS.  You can use many of the tools found in Excel, such as Scenario Manager, Goal Seek, Solver, and Pivot Tables to support DSS activities</a:t>
            </a:r>
          </a:p>
        </p:txBody>
      </p:sp>
    </p:spTree>
    <p:extLst>
      <p:ext uri="{BB962C8B-B14F-4D97-AF65-F5344CB8AC3E}">
        <p14:creationId xmlns:p14="http://schemas.microsoft.com/office/powerpoint/2010/main" val="2955679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59490F1-F6C5-4AFA-BAC6-5972FF52D303}" type="slidenum">
              <a:rPr lang="en-US" smtClean="0"/>
              <a:pPr eaLnBrk="1" hangingPunct="1"/>
              <a:t>3</a:t>
            </a:fld>
            <a:endParaRPr 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Font typeface="Wingdings" pitchFamily="2" charset="2"/>
              <a:buNone/>
            </a:pPr>
            <a:endParaRPr lang="en-US" dirty="0"/>
          </a:p>
        </p:txBody>
      </p:sp>
    </p:spTree>
    <p:extLst>
      <p:ext uri="{BB962C8B-B14F-4D97-AF65-F5344CB8AC3E}">
        <p14:creationId xmlns:p14="http://schemas.microsoft.com/office/powerpoint/2010/main" val="3087890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6B790BD-B192-4F78-BD02-FAA1F51D15F6}" type="slidenum">
              <a:rPr lang="en-US" smtClean="0"/>
              <a:pPr eaLnBrk="1" hangingPunct="1"/>
              <a:t>27</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None/>
            </a:pPr>
            <a:r>
              <a:rPr lang="en-US" b="1" i="0" dirty="0"/>
              <a:t>Decision support system (DSS):</a:t>
            </a:r>
            <a:r>
              <a:rPr lang="en-US" i="0" dirty="0"/>
              <a:t> </a:t>
            </a:r>
            <a:r>
              <a:rPr lang="en-US" dirty="0"/>
              <a:t>models information to support managers and business professionals during the decision-making process</a:t>
            </a:r>
          </a:p>
          <a:p>
            <a:pPr eaLnBrk="1" hangingPunct="1">
              <a:buNone/>
            </a:pPr>
            <a:r>
              <a:rPr lang="en-US" b="1" i="0" dirty="0"/>
              <a:t>Executive information system (EIS)</a:t>
            </a:r>
            <a:r>
              <a:rPr lang="en-US" b="0" i="0" dirty="0"/>
              <a:t>:</a:t>
            </a:r>
            <a:r>
              <a:rPr lang="en-US" i="0" dirty="0"/>
              <a:t> a specialized DSS that supports senior level executives within the organization</a:t>
            </a:r>
          </a:p>
          <a:p>
            <a:pPr eaLnBrk="1" hangingPunct="1">
              <a:buNone/>
            </a:pPr>
            <a:r>
              <a:rPr lang="en-US" b="1" i="0" dirty="0"/>
              <a:t>Artificial intelligence (AI):</a:t>
            </a:r>
            <a:r>
              <a:rPr lang="en-US" b="1" i="1" dirty="0"/>
              <a:t> </a:t>
            </a:r>
            <a:r>
              <a:rPr lang="en-US" dirty="0"/>
              <a:t>simulates human intelligence such as the ability to reason and learn</a:t>
            </a:r>
          </a:p>
        </p:txBody>
      </p:sp>
    </p:spTree>
    <p:extLst>
      <p:ext uri="{BB962C8B-B14F-4D97-AF65-F5344CB8AC3E}">
        <p14:creationId xmlns:p14="http://schemas.microsoft.com/office/powerpoint/2010/main" val="1693066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A348945-C8A4-493B-900F-A46F44DA51E5}" type="slidenum">
              <a:rPr lang="en-US" smtClean="0"/>
              <a:pPr eaLnBrk="1" hangingPunct="1"/>
              <a:t>28</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lnSpc>
                <a:spcPct val="100000"/>
              </a:lnSpc>
              <a:spcBef>
                <a:spcPts val="0"/>
              </a:spcBef>
              <a:buNone/>
            </a:pPr>
            <a:r>
              <a:rPr lang="en-US" sz="2400" b="1" i="0" dirty="0"/>
              <a:t>Transactional Information: </a:t>
            </a:r>
            <a:r>
              <a:rPr lang="en-US" sz="2400" i="0" dirty="0"/>
              <a:t>encompasses </a:t>
            </a:r>
            <a:r>
              <a:rPr lang="en-US" i="0" dirty="0"/>
              <a:t>all of the information contained within a single business process or unit of work, and its primary purpose is to support the performing of daily operational or structured decisions.</a:t>
            </a:r>
            <a:endParaRPr lang="en-US" sz="2400" b="1" i="0" dirty="0"/>
          </a:p>
          <a:p>
            <a:pPr eaLnBrk="1" hangingPunct="1">
              <a:lnSpc>
                <a:spcPct val="100000"/>
              </a:lnSpc>
              <a:spcBef>
                <a:spcPts val="0"/>
              </a:spcBef>
              <a:buNone/>
            </a:pPr>
            <a:r>
              <a:rPr lang="en-US" sz="2400" b="1" i="0" dirty="0"/>
              <a:t>Transaction processing system (TPS): </a:t>
            </a:r>
            <a:r>
              <a:rPr lang="en-US" sz="2400" i="0" dirty="0"/>
              <a:t>basic business system that serves the operational level and assists in making structured decisions.</a:t>
            </a:r>
            <a:endParaRPr lang="en-US" sz="1600" b="1" i="0" dirty="0"/>
          </a:p>
          <a:p>
            <a:pPr eaLnBrk="1" hangingPunct="1">
              <a:lnSpc>
                <a:spcPct val="100000"/>
              </a:lnSpc>
              <a:spcBef>
                <a:spcPts val="0"/>
              </a:spcBef>
              <a:buNone/>
            </a:pPr>
            <a:r>
              <a:rPr lang="en-US" sz="2400" b="1" i="0" dirty="0"/>
              <a:t>Online transaction processing (OLTP): </a:t>
            </a:r>
            <a:r>
              <a:rPr lang="en-US" sz="2400" i="0" dirty="0"/>
              <a:t>capturing of transaction and event information using technology to process, store, and update.</a:t>
            </a:r>
          </a:p>
          <a:p>
            <a:pPr eaLnBrk="1" hangingPunct="1">
              <a:lnSpc>
                <a:spcPct val="100000"/>
              </a:lnSpc>
              <a:spcBef>
                <a:spcPts val="0"/>
              </a:spcBef>
              <a:buClr>
                <a:schemeClr val="tx1"/>
              </a:buClr>
              <a:buNone/>
            </a:pPr>
            <a:r>
              <a:rPr lang="en-US" sz="2400" b="1" i="0" dirty="0"/>
              <a:t>Source Documents:</a:t>
            </a:r>
            <a:r>
              <a:rPr lang="en-US" sz="2400" i="0" dirty="0"/>
              <a:t> </a:t>
            </a:r>
            <a:r>
              <a:rPr lang="en-US" sz="2400" dirty="0"/>
              <a:t>Using systems thinking, the inputs for a TPS or the original transaction record.</a:t>
            </a:r>
            <a:endParaRPr lang="en-US" dirty="0"/>
          </a:p>
          <a:p>
            <a:pPr eaLnBrk="1" hangingPunct="1">
              <a:buNone/>
            </a:pPr>
            <a:r>
              <a:rPr lang="en-US" dirty="0"/>
              <a:t>Analysts typically use TPS to perform their daily tasks</a:t>
            </a:r>
          </a:p>
          <a:p>
            <a:pPr eaLnBrk="1" hangingPunct="1">
              <a:buNone/>
            </a:pPr>
            <a:r>
              <a:rPr lang="en-US" dirty="0"/>
              <a:t>What types of TPS are used at your college?</a:t>
            </a:r>
          </a:p>
          <a:p>
            <a:pPr lvl="0" eaLnBrk="1" hangingPunct="1"/>
            <a:r>
              <a:rPr lang="en-US" dirty="0"/>
              <a:t>Payroll system (Tracking hourly employees)</a:t>
            </a:r>
          </a:p>
          <a:p>
            <a:pPr lvl="0" eaLnBrk="1" hangingPunct="1"/>
            <a:r>
              <a:rPr lang="en-US" dirty="0"/>
              <a:t>Accounts Payable system</a:t>
            </a:r>
          </a:p>
          <a:p>
            <a:pPr lvl="0" eaLnBrk="1" hangingPunct="1"/>
            <a:r>
              <a:rPr lang="en-US" dirty="0"/>
              <a:t>Accounts Receivable system</a:t>
            </a:r>
          </a:p>
          <a:p>
            <a:pPr lvl="0" eaLnBrk="1" hangingPunct="1"/>
            <a:r>
              <a:rPr lang="en-US" dirty="0"/>
              <a:t>Course registration system</a:t>
            </a:r>
          </a:p>
          <a:p>
            <a:pPr lvl="0" eaLnBrk="1" hangingPunct="1"/>
            <a:r>
              <a:rPr lang="en-US" dirty="0"/>
              <a:t>Human resources systems (tracking vacation, sick days)</a:t>
            </a:r>
          </a:p>
        </p:txBody>
      </p:sp>
    </p:spTree>
    <p:extLst>
      <p:ext uri="{BB962C8B-B14F-4D97-AF65-F5344CB8AC3E}">
        <p14:creationId xmlns:p14="http://schemas.microsoft.com/office/powerpoint/2010/main" val="27235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B640AAF-C672-4500-9E74-BA0A8FBCC307}" type="slidenum">
              <a:rPr lang="en-US" smtClean="0"/>
              <a:pPr eaLnBrk="1" hangingPunct="1"/>
              <a:t>29</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r>
              <a:rPr lang="en-US" dirty="0"/>
              <a:t>Create, read, update, and delete (CRUD) are the common processes associated with a TPS</a:t>
            </a:r>
          </a:p>
          <a:p>
            <a:pPr eaLnBrk="1" hangingPunct="1">
              <a:buFontTx/>
              <a:buNone/>
            </a:pPr>
            <a:r>
              <a:rPr lang="en-US" dirty="0"/>
              <a:t>Common inputs are source documents and outputs are reports</a:t>
            </a:r>
          </a:p>
          <a:p>
            <a:pPr eaLnBrk="1" hangingPunct="1">
              <a:buFontTx/>
              <a:buNone/>
            </a:pPr>
            <a:r>
              <a:rPr lang="en-US" dirty="0"/>
              <a:t>Ask your students why would a manager want to view a TPS in terms of systems thinking?</a:t>
            </a:r>
          </a:p>
          <a:p>
            <a:pPr lvl="0" eaLnBrk="1" hangingPunct="1"/>
            <a:r>
              <a:rPr lang="en-US" dirty="0"/>
              <a:t>Systems thinking provides a holistic view of a system or an overview of a system</a:t>
            </a:r>
          </a:p>
          <a:p>
            <a:pPr lvl="0" eaLnBrk="1" hangingPunct="1"/>
            <a:r>
              <a:rPr lang="en-US" dirty="0"/>
              <a:t>Viewing a system from end-to-end will provide a manager with a better view of opportunities and challenges associated with inputs, processes, and outputs</a:t>
            </a:r>
          </a:p>
          <a:p>
            <a:pPr lvl="0" eaLnBrk="1" hangingPunct="1"/>
            <a:r>
              <a:rPr lang="en-US" dirty="0"/>
              <a:t>Feedback is critical and ensuring the appropriate metrics are associated is a key goal for many managers</a:t>
            </a:r>
          </a:p>
        </p:txBody>
      </p:sp>
    </p:spTree>
    <p:extLst>
      <p:ext uri="{BB962C8B-B14F-4D97-AF65-F5344CB8AC3E}">
        <p14:creationId xmlns:p14="http://schemas.microsoft.com/office/powerpoint/2010/main" val="600469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FF2530A-5D01-4365-9F54-5E099EB55E8A}" type="slidenum">
              <a:rPr lang="en-US" smtClean="0"/>
              <a:pPr eaLnBrk="1" hangingPunct="1"/>
              <a:t>30</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None/>
            </a:pPr>
            <a:r>
              <a:rPr lang="en-US" sz="2400" b="1" i="0" dirty="0"/>
              <a:t>Analytical Information: </a:t>
            </a:r>
            <a:r>
              <a:rPr lang="en-US" i="0" dirty="0"/>
              <a:t>Encompasses all organizational information, and its primary purpose is to support the performing of managerial analysis or semistructured decisions</a:t>
            </a:r>
            <a:endParaRPr lang="en-US" sz="2400" b="1" i="0" dirty="0"/>
          </a:p>
          <a:p>
            <a:pPr eaLnBrk="1" hangingPunct="1">
              <a:lnSpc>
                <a:spcPct val="90000"/>
              </a:lnSpc>
              <a:buClr>
                <a:schemeClr val="tx1"/>
              </a:buClr>
              <a:buNone/>
            </a:pPr>
            <a:r>
              <a:rPr lang="en-US" sz="2400" b="1" i="0" dirty="0"/>
              <a:t>Online analytical processing (OLAP): </a:t>
            </a:r>
            <a:r>
              <a:rPr lang="en-US" sz="2400" i="0" dirty="0"/>
              <a:t> Manipulation of information to create business intelligence in support of strategic decision making</a:t>
            </a:r>
          </a:p>
          <a:p>
            <a:pPr eaLnBrk="1" hangingPunct="1">
              <a:lnSpc>
                <a:spcPct val="90000"/>
              </a:lnSpc>
              <a:buClr>
                <a:schemeClr val="tx1"/>
              </a:buClr>
              <a:buNone/>
            </a:pPr>
            <a:r>
              <a:rPr lang="en-US" sz="2400" b="1" i="0" dirty="0"/>
              <a:t>Decision support system (DSS):</a:t>
            </a:r>
            <a:r>
              <a:rPr lang="en-US" sz="2400" i="0" dirty="0"/>
              <a:t> </a:t>
            </a:r>
            <a:r>
              <a:rPr lang="en-US" sz="2400" dirty="0"/>
              <a:t>Models information to support managers and business professionals during the decision-making process</a:t>
            </a:r>
          </a:p>
          <a:p>
            <a:pPr eaLnBrk="1" hangingPunct="1">
              <a:buFontTx/>
              <a:buNone/>
            </a:pPr>
            <a:r>
              <a:rPr lang="en-US" dirty="0"/>
              <a:t>Analysts typically use TPS to perform their daily tasks – Ask your students what types of TPS are used at your college?</a:t>
            </a:r>
          </a:p>
          <a:p>
            <a:pPr lvl="0" eaLnBrk="1" hangingPunct="1"/>
            <a:r>
              <a:rPr lang="en-US" dirty="0"/>
              <a:t>Payroll system (Tracking hourly employees)</a:t>
            </a:r>
          </a:p>
          <a:p>
            <a:pPr lvl="0" eaLnBrk="1" hangingPunct="1"/>
            <a:r>
              <a:rPr lang="en-US" dirty="0"/>
              <a:t>Accounts Payable system</a:t>
            </a:r>
          </a:p>
          <a:p>
            <a:pPr lvl="0" eaLnBrk="1" hangingPunct="1"/>
            <a:r>
              <a:rPr lang="en-US" dirty="0"/>
              <a:t>Accounts Receivable system</a:t>
            </a:r>
          </a:p>
          <a:p>
            <a:pPr lvl="0" eaLnBrk="1" hangingPunct="1"/>
            <a:r>
              <a:rPr lang="en-US" dirty="0"/>
              <a:t>Course registration system</a:t>
            </a:r>
          </a:p>
          <a:p>
            <a:pPr lvl="0" eaLnBrk="1" hangingPunct="1"/>
            <a:r>
              <a:rPr lang="en-US" dirty="0"/>
              <a:t>Human resources systems (tracking vacation, sick days)</a:t>
            </a:r>
          </a:p>
        </p:txBody>
      </p:sp>
    </p:spTree>
    <p:extLst>
      <p:ext uri="{BB962C8B-B14F-4D97-AF65-F5344CB8AC3E}">
        <p14:creationId xmlns:p14="http://schemas.microsoft.com/office/powerpoint/2010/main" val="400975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14FE0F7-4F3C-4BCA-AFC8-DBE50262B6E7}" type="slidenum">
              <a:rPr lang="en-US" smtClean="0"/>
              <a:pPr eaLnBrk="1" hangingPunct="1"/>
              <a:t>31</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eaLnBrk="1" hangingPunct="1">
              <a:lnSpc>
                <a:spcPct val="90000"/>
              </a:lnSpc>
              <a:buNone/>
            </a:pPr>
            <a:r>
              <a:rPr lang="en-US" sz="2400" b="1" i="0" dirty="0"/>
              <a:t>What-if analysis</a:t>
            </a:r>
            <a:r>
              <a:rPr lang="en-US" sz="2400" b="0" i="0" dirty="0"/>
              <a:t>:</a:t>
            </a:r>
            <a:r>
              <a:rPr lang="en-US" sz="2400" i="0" dirty="0"/>
              <a:t> checks the impact of a change in an assumption on the proposed solution</a:t>
            </a:r>
          </a:p>
          <a:p>
            <a:pPr marL="0" lvl="0" indent="0" eaLnBrk="1" hangingPunct="1">
              <a:lnSpc>
                <a:spcPct val="90000"/>
              </a:lnSpc>
              <a:buNone/>
            </a:pPr>
            <a:r>
              <a:rPr lang="en-US" sz="2400" b="1" i="0" dirty="0"/>
              <a:t>Sensitivity analysis</a:t>
            </a:r>
            <a:r>
              <a:rPr lang="en-US" sz="2400" b="0" i="0" dirty="0"/>
              <a:t>:</a:t>
            </a:r>
            <a:r>
              <a:rPr lang="en-US" sz="2400" i="0" dirty="0"/>
              <a:t> the study of the impact that changes in one (or more) parts of the model have on other parts of the model</a:t>
            </a:r>
            <a:br>
              <a:rPr lang="en-US" sz="2400" i="0" dirty="0"/>
            </a:br>
            <a:r>
              <a:rPr lang="en-US" sz="2400" b="1" i="0" dirty="0"/>
              <a:t>Goal-seeking analysis</a:t>
            </a:r>
            <a:r>
              <a:rPr lang="en-US" sz="2400" b="0" i="0" dirty="0"/>
              <a:t>:</a:t>
            </a:r>
            <a:r>
              <a:rPr lang="en-US" sz="2400" i="0" dirty="0"/>
              <a:t> finds the inputs necessary to achieve a goal such as a desired level of output</a:t>
            </a:r>
          </a:p>
          <a:p>
            <a:pPr marL="0" lvl="0" indent="0" eaLnBrk="1" hangingPunct="1">
              <a:lnSpc>
                <a:spcPct val="90000"/>
              </a:lnSpc>
              <a:buNone/>
            </a:pPr>
            <a:r>
              <a:rPr lang="en-US" sz="2400" b="1" i="0" dirty="0"/>
              <a:t>Optimization analysis:</a:t>
            </a:r>
            <a:r>
              <a:rPr lang="en-US" sz="2400" dirty="0"/>
              <a:t> </a:t>
            </a:r>
            <a:r>
              <a:rPr lang="en-US" dirty="0"/>
              <a:t>An extension of goal-seeking analysis, finds the optimum value for a target variable by repeatedly changing other variables, subject to specified constraints. </a:t>
            </a:r>
          </a:p>
          <a:p>
            <a:pPr eaLnBrk="1" hangingPunct="1"/>
            <a:r>
              <a:rPr lang="en-US" dirty="0"/>
              <a:t>In a DSS, data is first queried and collected from the knowledge database</a:t>
            </a:r>
          </a:p>
          <a:p>
            <a:pPr eaLnBrk="1" hangingPunct="1"/>
            <a:r>
              <a:rPr lang="en-US" dirty="0"/>
              <a:t>Results from the query are then checked and analyzed against decision models</a:t>
            </a:r>
          </a:p>
          <a:p>
            <a:pPr eaLnBrk="1" hangingPunct="1"/>
            <a:r>
              <a:rPr lang="en-US" dirty="0"/>
              <a:t>Once checked against the decision models, the results are then generated for review to find a “best” solution for the situation</a:t>
            </a:r>
          </a:p>
          <a:p>
            <a:pPr eaLnBrk="1" hangingPunct="1"/>
            <a:r>
              <a:rPr lang="en-US" dirty="0"/>
              <a:t>One national insurance company uses DSSs to analyze the amount of risk the company is undertaking when it insures drivers who have a history of driving under the influence of alcohol. The DSS discovered that only 3 percent of married male homeowners in their forties received more than one DUI. The company decided to lower rates for customers falling into this category, which increased its revenue while mitigating its risk.</a:t>
            </a:r>
          </a:p>
          <a:p>
            <a:pPr eaLnBrk="1" hangingPunct="1"/>
            <a:endParaRPr lang="en-US" b="1" dirty="0"/>
          </a:p>
        </p:txBody>
      </p:sp>
    </p:spTree>
    <p:extLst>
      <p:ext uri="{BB962C8B-B14F-4D97-AF65-F5344CB8AC3E}">
        <p14:creationId xmlns:p14="http://schemas.microsoft.com/office/powerpoint/2010/main" val="3628611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A858355-02A0-4EE0-A54E-F471647FF445}" type="slidenum">
              <a:rPr lang="en-US" smtClean="0"/>
              <a:pPr eaLnBrk="1" hangingPunct="1"/>
              <a:t>32</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None/>
            </a:pPr>
            <a:r>
              <a:rPr lang="en-US" b="1" dirty="0"/>
              <a:t>CLASSROOM EXERCISE</a:t>
            </a:r>
          </a:p>
          <a:p>
            <a:pPr eaLnBrk="1" hangingPunct="1">
              <a:buNone/>
            </a:pPr>
            <a:r>
              <a:rPr lang="en-US" b="1" dirty="0"/>
              <a:t>DSSs All Around</a:t>
            </a:r>
            <a:endParaRPr lang="en-US" dirty="0"/>
          </a:p>
          <a:p>
            <a:pPr marL="0" indent="0" eaLnBrk="1" hangingPunct="1">
              <a:buNone/>
            </a:pPr>
            <a:r>
              <a:rPr lang="en-US" dirty="0"/>
              <a:t>Break your students into groups and ask them to compare sensitivity analysis, what-if analysis, and goal-seeking analysis and to provide a business example of when they would use each type?</a:t>
            </a:r>
          </a:p>
          <a:p>
            <a:pPr lvl="0" eaLnBrk="1" hangingPunct="1"/>
            <a:r>
              <a:rPr lang="en-US" dirty="0"/>
              <a:t>Sensitivity analysis: studies the impact on a single change in a current model.  For example,</a:t>
            </a:r>
            <a:r>
              <a:rPr lang="en-US" baseline="0" dirty="0"/>
              <a:t> </a:t>
            </a:r>
            <a:r>
              <a:rPr lang="en-US" dirty="0"/>
              <a:t>if we continually change the amount of inventory we carry, how low can our inventories go before issues start occurring in other parts of the supply chain?  This would require changing the inventory level and watching the model to see “how sensitive” it is to inventory levels.</a:t>
            </a:r>
          </a:p>
          <a:p>
            <a:pPr lvl="0" eaLnBrk="1" hangingPunct="1"/>
            <a:r>
              <a:rPr lang="en-US" dirty="0"/>
              <a:t>What-if analysis: determines the impact of change on an assumption or an input.  For example, if the economic condition improves, how will it affect our sales?</a:t>
            </a:r>
          </a:p>
          <a:p>
            <a:pPr lvl="0" eaLnBrk="1" hangingPunct="1"/>
            <a:r>
              <a:rPr lang="en-US" dirty="0"/>
              <a:t>Goal-seeking analysis: solves for a desired goal.  For example, we want to improve revenues by 30 percent, how much does sales have to increase and costs have to decrease to meet this goal?</a:t>
            </a:r>
          </a:p>
        </p:txBody>
      </p:sp>
    </p:spTree>
    <p:extLst>
      <p:ext uri="{BB962C8B-B14F-4D97-AF65-F5344CB8AC3E}">
        <p14:creationId xmlns:p14="http://schemas.microsoft.com/office/powerpoint/2010/main" val="1770965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7F0945-6941-4DF4-A0FA-1E143E1C8434}" type="slidenum">
              <a:rPr lang="en-US" smtClean="0"/>
              <a:pPr eaLnBrk="1" hangingPunct="1"/>
              <a:t>33</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TPS supplies transaction-based data to the DSS</a:t>
            </a:r>
          </a:p>
          <a:p>
            <a:pPr eaLnBrk="1" hangingPunct="1"/>
            <a:r>
              <a:rPr lang="en-US" dirty="0"/>
              <a:t>The DSS summarizes and aggregates the information from the many different TPS systems, which assists managers in making informed decisions. Burlington Northern and Santa Fe Railroad (BNSF) regularly tests its railroad tracks</a:t>
            </a:r>
          </a:p>
          <a:p>
            <a:pPr eaLnBrk="1" hangingPunct="1"/>
            <a:r>
              <a:rPr lang="en-US" dirty="0"/>
              <a:t>Each year hundreds of train derailments result from defective tracks</a:t>
            </a:r>
          </a:p>
          <a:p>
            <a:pPr eaLnBrk="1" hangingPunct="1"/>
            <a:r>
              <a:rPr lang="en-US" dirty="0"/>
              <a:t>Using a DSS to schedule train track replacements helped BNSF decrease its rail-caused derailments by 33 percent</a:t>
            </a:r>
          </a:p>
        </p:txBody>
      </p:sp>
    </p:spTree>
    <p:extLst>
      <p:ext uri="{BB962C8B-B14F-4D97-AF65-F5344CB8AC3E}">
        <p14:creationId xmlns:p14="http://schemas.microsoft.com/office/powerpoint/2010/main" val="3347638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4976109-6A11-4615-834C-C8F08DF92B7E}" type="slidenum">
              <a:rPr lang="en-US" smtClean="0"/>
              <a:pPr eaLnBrk="1" hangingPunct="1"/>
              <a:t>34</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structure of a typical organization is similar to a pyramid</a:t>
            </a:r>
          </a:p>
          <a:p>
            <a:pPr eaLnBrk="1" hangingPunct="1"/>
            <a:r>
              <a:rPr lang="en-US" dirty="0"/>
              <a:t>Organizational activities occur at different levels of the pyramid</a:t>
            </a:r>
          </a:p>
          <a:p>
            <a:pPr eaLnBrk="1" hangingPunct="1"/>
            <a:r>
              <a:rPr lang="en-US" dirty="0"/>
              <a:t>People in the organization have unique information needs and thus require various sets of IT tools (see Figure)</a:t>
            </a:r>
          </a:p>
          <a:p>
            <a:pPr eaLnBrk="1" hangingPunct="1"/>
            <a:r>
              <a:rPr lang="en-US" dirty="0"/>
              <a:t>At the lower levels of the pyramid, people perform daily tasks such as processing transactions</a:t>
            </a:r>
          </a:p>
          <a:p>
            <a:pPr eaLnBrk="1" hangingPunct="1"/>
            <a:r>
              <a:rPr lang="en-US" dirty="0"/>
              <a:t>Moving up through the organizational pyramid, people (typically managers) deal less with the details (“finer” information) and more with meaningful aggregations of information (“coarser” information) that help them make broader decisions for the organization</a:t>
            </a:r>
          </a:p>
          <a:p>
            <a:pPr eaLnBrk="1" hangingPunct="1"/>
            <a:r>
              <a:rPr lang="en-US" dirty="0"/>
              <a:t>Granularity refers to the extent of detail in the information (means fine and detailed or “coarse” and abstract information)</a:t>
            </a:r>
          </a:p>
        </p:txBody>
      </p:sp>
    </p:spTree>
    <p:extLst>
      <p:ext uri="{BB962C8B-B14F-4D97-AF65-F5344CB8AC3E}">
        <p14:creationId xmlns:p14="http://schemas.microsoft.com/office/powerpoint/2010/main" val="3067402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 students for examples of data</a:t>
            </a:r>
            <a:r>
              <a:rPr lang="en-US" baseline="0" dirty="0"/>
              <a:t> that might use each of the c</a:t>
            </a:r>
            <a:r>
              <a:rPr lang="en-US" dirty="0"/>
              <a:t>ommon elements of an infographic include the following: </a:t>
            </a:r>
          </a:p>
          <a:p>
            <a:r>
              <a:rPr lang="en-US" i="0" dirty="0"/>
              <a:t>A </a:t>
            </a:r>
            <a:r>
              <a:rPr lang="en-US" b="1" i="0" dirty="0"/>
              <a:t>pie chart </a:t>
            </a:r>
            <a:r>
              <a:rPr lang="en-US" i="0" dirty="0"/>
              <a:t>a type of graph in which a circle is divided into sectors that each represent a proportion of the whole.</a:t>
            </a:r>
          </a:p>
          <a:p>
            <a:r>
              <a:rPr lang="en-US" i="0" dirty="0"/>
              <a:t>A </a:t>
            </a:r>
            <a:r>
              <a:rPr lang="en-US" b="1" i="0" dirty="0"/>
              <a:t>bar chart </a:t>
            </a:r>
            <a:r>
              <a:rPr lang="en-US" i="0" dirty="0"/>
              <a:t>is a chart or graph that presents grouped data with rectangular bars with lengths proportional to the values that they represent.</a:t>
            </a:r>
          </a:p>
          <a:p>
            <a:r>
              <a:rPr lang="en-US" i="0" dirty="0"/>
              <a:t>A </a:t>
            </a:r>
            <a:r>
              <a:rPr lang="en-US" b="1" i="0" dirty="0"/>
              <a:t>histogram</a:t>
            </a:r>
            <a:r>
              <a:rPr lang="en-US" i="0" dirty="0"/>
              <a:t> is a graphical display of data using bars of different heights. It is similar to a bar chart, but a histogram groups numbers into ranges</a:t>
            </a:r>
          </a:p>
          <a:p>
            <a:r>
              <a:rPr lang="en-US" i="0" dirty="0"/>
              <a:t>A </a:t>
            </a:r>
            <a:r>
              <a:rPr lang="en-US" b="1" i="0" dirty="0"/>
              <a:t>sparkline</a:t>
            </a:r>
            <a:r>
              <a:rPr lang="en-US" i="0" dirty="0"/>
              <a:t> is a small embedded line graph that illustrates a single trend. Sparklines are often used in reports, presentations, dashboards, and scoreboards. They do not include axes or labels; context comes from the related content. </a:t>
            </a:r>
          </a:p>
          <a:p>
            <a:r>
              <a:rPr lang="en-US" i="0" dirty="0"/>
              <a:t>A </a:t>
            </a:r>
            <a:r>
              <a:rPr lang="en-US" b="1" i="0" dirty="0"/>
              <a:t>time-series chart </a:t>
            </a:r>
            <a:r>
              <a:rPr lang="en-US" i="0" dirty="0"/>
              <a:t> is a </a:t>
            </a:r>
            <a:r>
              <a:rPr lang="en-US" dirty="0"/>
              <a:t>graphical representation showing change of a variable over time. Time-series charts are used for data that changes continuously, such as stock prices. They allow for a clear visual representation of a change in one variable over a set amount of time</a:t>
            </a:r>
          </a:p>
        </p:txBody>
      </p:sp>
      <p:sp>
        <p:nvSpPr>
          <p:cNvPr id="4" name="Slide Number Placeholder 3"/>
          <p:cNvSpPr>
            <a:spLocks noGrp="1"/>
          </p:cNvSpPr>
          <p:nvPr>
            <p:ph type="sldNum" sz="quarter" idx="10"/>
          </p:nvPr>
        </p:nvSpPr>
        <p:spPr/>
        <p:txBody>
          <a:bodyPr/>
          <a:lstStyle/>
          <a:p>
            <a:pPr>
              <a:defRPr/>
            </a:pPr>
            <a:fld id="{DA1B1E5D-9001-444E-9542-7FCD459FD6A6}" type="slidenum">
              <a:rPr lang="en-US" smtClean="0"/>
              <a:pPr>
                <a:defRPr/>
              </a:pPr>
              <a:t>35</a:t>
            </a:fld>
            <a:endParaRPr lang="en-US" dirty="0"/>
          </a:p>
        </p:txBody>
      </p:sp>
    </p:spTree>
    <p:extLst>
      <p:ext uri="{BB962C8B-B14F-4D97-AF65-F5344CB8AC3E}">
        <p14:creationId xmlns:p14="http://schemas.microsoft.com/office/powerpoint/2010/main" val="806547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00C3C74-7765-404C-A3AA-0B20460BA63C}" type="slidenum">
              <a:rPr lang="en-US" smtClean="0"/>
              <a:pPr eaLnBrk="1" hangingPunct="1"/>
              <a:t>36</a:t>
            </a:fld>
            <a:endParaRPr lang="en-US" dirty="0"/>
          </a:p>
        </p:txBody>
      </p:sp>
      <p:sp>
        <p:nvSpPr>
          <p:cNvPr id="87043"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ln/>
        </p:spPr>
        <p:txBody>
          <a:bodyPr/>
          <a:lstStyle/>
          <a:p>
            <a:pPr marL="533400" indent="-533400" eaLnBrk="1" hangingPunct="1">
              <a:lnSpc>
                <a:spcPct val="90000"/>
              </a:lnSpc>
              <a:buFontTx/>
              <a:buNone/>
              <a:defRPr/>
            </a:pPr>
            <a:r>
              <a:rPr lang="en-US" sz="2800" b="1" i="0" dirty="0"/>
              <a:t>Executive information system (EIS)</a:t>
            </a:r>
            <a:r>
              <a:rPr lang="en-US" sz="2800" b="0" i="0" dirty="0"/>
              <a:t>:</a:t>
            </a:r>
            <a:r>
              <a:rPr lang="en-US" sz="2800" i="0" dirty="0"/>
              <a:t> a specialized DSS that supports senior level executives within the organization</a:t>
            </a:r>
          </a:p>
          <a:p>
            <a:pPr marL="533400" lvl="0" indent="-533400" eaLnBrk="1" hangingPunct="1">
              <a:lnSpc>
                <a:spcPct val="90000"/>
              </a:lnSpc>
              <a:buNone/>
              <a:defRPr/>
            </a:pPr>
            <a:r>
              <a:rPr lang="en-US" sz="2600" b="1" i="0" dirty="0"/>
              <a:t>Granularity</a:t>
            </a:r>
            <a:r>
              <a:rPr lang="en-US" sz="2600" b="0" i="0" dirty="0"/>
              <a:t>:</a:t>
            </a:r>
            <a:r>
              <a:rPr lang="en-US" sz="2600" i="0" dirty="0"/>
              <a:t> Refers to the level of detail in the model or the decision-making process</a:t>
            </a:r>
            <a:endParaRPr lang="en-US" sz="1600" i="0" dirty="0"/>
          </a:p>
          <a:p>
            <a:pPr marL="533400" lvl="0" indent="-533400" eaLnBrk="1" hangingPunct="1">
              <a:lnSpc>
                <a:spcPct val="90000"/>
              </a:lnSpc>
              <a:buNone/>
              <a:defRPr/>
            </a:pPr>
            <a:r>
              <a:rPr lang="en-US" sz="1600" b="1" i="0" dirty="0"/>
              <a:t>V</a:t>
            </a:r>
            <a:r>
              <a:rPr lang="en-US" sz="2600" b="1" i="0" dirty="0"/>
              <a:t>isualization</a:t>
            </a:r>
            <a:r>
              <a:rPr lang="en-US" sz="2600" b="0" i="0" dirty="0"/>
              <a:t>:</a:t>
            </a:r>
            <a:r>
              <a:rPr lang="en-US" sz="2600" i="0" dirty="0"/>
              <a:t> </a:t>
            </a:r>
            <a:r>
              <a:rPr lang="en-US" sz="2400" i="0" dirty="0"/>
              <a:t>Produces graphical displays of patterns and complex relationships in large amounts of data</a:t>
            </a:r>
            <a:endParaRPr lang="en-US" sz="1600" i="0" dirty="0"/>
          </a:p>
          <a:p>
            <a:pPr marL="533400" lvl="0" indent="-533400" eaLnBrk="1" hangingPunct="1">
              <a:lnSpc>
                <a:spcPct val="90000"/>
              </a:lnSpc>
              <a:buNone/>
              <a:defRPr/>
            </a:pPr>
            <a:r>
              <a:rPr lang="en-US" sz="2400" b="1" i="0" dirty="0"/>
              <a:t>Digital dashboard:</a:t>
            </a:r>
            <a:r>
              <a:rPr lang="en-US" sz="2400" i="0" dirty="0"/>
              <a:t> Tracks KPIs and CSFs by compiling information from multiple sources and tailoring it to meet user needs</a:t>
            </a:r>
            <a:endParaRPr lang="en-US" sz="2800" i="0" dirty="0"/>
          </a:p>
          <a:p>
            <a:pPr eaLnBrk="1" hangingPunct="1">
              <a:defRPr/>
            </a:pPr>
            <a:r>
              <a:rPr lang="en-US" i="0" dirty="0"/>
              <a:t>As </a:t>
            </a:r>
            <a:r>
              <a:rPr lang="en-US" b="1" i="0" dirty="0"/>
              <a:t>digital dashboards </a:t>
            </a:r>
            <a:r>
              <a:rPr lang="en-US" b="1" i="1" dirty="0"/>
              <a:t> </a:t>
            </a:r>
            <a:r>
              <a:rPr lang="en-US" dirty="0"/>
              <a:t>become easier to use, more executives can perform their own analysis without inundating IT personnel with queries and request for reports</a:t>
            </a:r>
          </a:p>
          <a:p>
            <a:pPr eaLnBrk="1" hangingPunct="1">
              <a:defRPr/>
            </a:pPr>
            <a:r>
              <a:rPr lang="en-US" dirty="0"/>
              <a:t>Why, according to Nucleus Research, is there a direct correlation between use of digital dashboards and a company’s return on investment (ROI)?</a:t>
            </a:r>
          </a:p>
          <a:p>
            <a:pPr lvl="1" eaLnBrk="1" hangingPunct="1">
              <a:defRPr/>
            </a:pPr>
            <a:r>
              <a:rPr lang="en-US" dirty="0"/>
              <a:t>Digital dashboards, whether basic or comprehensive, deliver results quickly</a:t>
            </a:r>
          </a:p>
          <a:p>
            <a:pPr lvl="1" eaLnBrk="1" hangingPunct="1">
              <a:defRPr/>
            </a:pPr>
            <a:r>
              <a:rPr lang="en-US" dirty="0"/>
              <a:t>The quicker employees have information, the quicker they can respond to problems, threats, and opportunities</a:t>
            </a:r>
          </a:p>
          <a:p>
            <a:pPr eaLnBrk="1" hangingPunct="1">
              <a:buFontTx/>
              <a:buNone/>
              <a:defRPr/>
            </a:pPr>
            <a:r>
              <a:rPr lang="en-US" b="1" dirty="0"/>
              <a:t>CLASSROOM EXERCISE</a:t>
            </a:r>
            <a:endParaRPr lang="en-US" sz="900" dirty="0"/>
          </a:p>
          <a:p>
            <a:pPr eaLnBrk="1" hangingPunct="1">
              <a:buFontTx/>
              <a:buNone/>
              <a:defRPr/>
            </a:pPr>
            <a:r>
              <a:rPr lang="en-US" b="1" dirty="0"/>
              <a:t>Hod Lipson Demonstrates Cool Little Robots</a:t>
            </a:r>
            <a:endParaRPr lang="en-US" sz="900" dirty="0"/>
          </a:p>
          <a:p>
            <a:pPr eaLnBrk="1" hangingPunct="1">
              <a:defRPr/>
            </a:pPr>
            <a:r>
              <a:rPr lang="en-US" dirty="0"/>
              <a:t>Hod Lipson demonstrates a few of his cool little robots, which have the ability to learn, understand themselves, and even self-replicate. At the root of this uncanny demo is a deep inquiry into the nature of how humans and living beings learn and evolve, and how we might harness these processes to make things that learn and evolve.  Hod Lipson works at the intersection of engineering and biology, studying robots and the way they "behave" and evolve. His work has exciting implications for design and manufacturing</a:t>
            </a:r>
            <a:r>
              <a:rPr lang="en-US" baseline="0" dirty="0"/>
              <a:t> </a:t>
            </a:r>
            <a:r>
              <a:rPr lang="en-US" dirty="0"/>
              <a:t>and serves as a window to understand our own behavior and evolution.</a:t>
            </a:r>
          </a:p>
        </p:txBody>
      </p:sp>
    </p:spTree>
    <p:extLst>
      <p:ext uri="{BB962C8B-B14F-4D97-AF65-F5344CB8AC3E}">
        <p14:creationId xmlns:p14="http://schemas.microsoft.com/office/powerpoint/2010/main" val="191003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16782E1-CBF5-494E-AB72-35AAA50A2F63}" type="slidenum">
              <a:rPr lang="en-US" smtClean="0"/>
              <a:pPr eaLnBrk="1" hangingPunct="1"/>
              <a:t>4</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dirty="0"/>
              <a:t>CLASSROOM OPENER</a:t>
            </a:r>
          </a:p>
          <a:p>
            <a:pPr eaLnBrk="1" hangingPunct="1">
              <a:buNone/>
            </a:pPr>
            <a:r>
              <a:rPr lang="en-US" b="1" dirty="0"/>
              <a:t>GREAT BUSINESS DECISIONS – Richard Sears Decides to Sell Products Through a Catalog</a:t>
            </a:r>
            <a:endParaRPr lang="en-US" dirty="0"/>
          </a:p>
          <a:p>
            <a:pPr eaLnBrk="1" hangingPunct="1"/>
            <a:r>
              <a:rPr lang="en-US" dirty="0"/>
              <a:t>Sears Roebuck changed the shape of an entire industry by being lucky enough to discover a huge untapped market that lay waiting to be discovered. In the 1880s about 65 percent of the population (58 million) lived in the rural areas. Richard Sears lived in North Redwood, Minnesota, where he was an agent at the Minneapolis and St. Louis railway station. Sears began trading products such as lumber, coal, and watches, when the trains would pass through. Sears moved to Chicago in 1893 and partnered with Alvah C. Roebuck, and the Sears &amp; Roebuck company was born. The company first published a 32 page catalog selling watches and jewelry. By 1895, the catalog was 532 pages long and included everything from fishing tackle to glassware. In 1893, sales reached $400,000 and by 1895 sales topped $750,000.</a:t>
            </a:r>
          </a:p>
          <a:p>
            <a:pPr eaLnBrk="1" hangingPunct="1"/>
            <a:r>
              <a:rPr lang="en-US" dirty="0"/>
              <a:t>Sears invented many new marketing campaigns and concepts that are still in use today, including a series of rewards (or loyalty programs) for customers who passed copies of the catalog on to friends and relatives. Sears was one of the first companies to recognize the importance of building strong customer relationships. Sears’ loyalty program gave each customer 24 copies of the catalog to distribute, and the customer would generate points each time an order was placed from one of the catalogs by a new customer. The Sears catalog became a marketing classic. It brought the world to the isolated farms and was a feast for the new consumers. The entire world was available through the Sears catalog, and it could be delivered to the remotest of doorsteps.</a:t>
            </a:r>
          </a:p>
          <a:p>
            <a:pPr>
              <a:buFontTx/>
              <a:buNone/>
            </a:pPr>
            <a:endParaRPr lang="en-US" dirty="0"/>
          </a:p>
        </p:txBody>
      </p:sp>
    </p:spTree>
    <p:extLst>
      <p:ext uri="{BB962C8B-B14F-4D97-AF65-F5344CB8AC3E}">
        <p14:creationId xmlns:p14="http://schemas.microsoft.com/office/powerpoint/2010/main" val="1551505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70DA8BC-A2F1-4440-BE82-5126344F6669}" type="slidenum">
              <a:rPr lang="en-US" smtClean="0"/>
              <a:pPr eaLnBrk="1" hangingPunct="1"/>
              <a:t>37</a:t>
            </a:fld>
            <a:endParaRPr lang="en-US" dirty="0"/>
          </a:p>
        </p:txBody>
      </p:sp>
      <p:sp>
        <p:nvSpPr>
          <p:cNvPr id="88067"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ln/>
        </p:spPr>
        <p:txBody>
          <a:bodyPr/>
          <a:lstStyle/>
          <a:p>
            <a:pPr eaLnBrk="1" hangingPunct="1">
              <a:defRPr/>
            </a:pPr>
            <a:r>
              <a:rPr lang="en-US" dirty="0"/>
              <a:t>Why would you need interaction between a TPS and EIS?</a:t>
            </a:r>
          </a:p>
          <a:p>
            <a:pPr lvl="1" eaLnBrk="1" hangingPunct="1">
              <a:defRPr/>
            </a:pPr>
            <a:r>
              <a:rPr lang="en-US" dirty="0"/>
              <a:t>The EIS needs information from the TPS to help executives make decisions</a:t>
            </a:r>
          </a:p>
          <a:p>
            <a:pPr lvl="1" eaLnBrk="1" hangingPunct="1">
              <a:defRPr/>
            </a:pPr>
            <a:r>
              <a:rPr lang="en-US" dirty="0"/>
              <a:t>Without knowing order information, inventory information, and shipping information from the TPSs, it would be very difficult for the CEO to make strategic decisions for the organization</a:t>
            </a:r>
          </a:p>
        </p:txBody>
      </p:sp>
    </p:spTree>
    <p:extLst>
      <p:ext uri="{BB962C8B-B14F-4D97-AF65-F5344CB8AC3E}">
        <p14:creationId xmlns:p14="http://schemas.microsoft.com/office/powerpoint/2010/main" val="89067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65C2362-F2F7-4704-8C2A-9EE6015B7A77}" type="slidenum">
              <a:rPr lang="en-US" smtClean="0"/>
              <a:pPr eaLnBrk="1" hangingPunct="1"/>
              <a:t>38</a:t>
            </a:fld>
            <a:endParaRPr lang="en-US" dirty="0"/>
          </a:p>
        </p:txBody>
      </p:sp>
      <p:sp>
        <p:nvSpPr>
          <p:cNvPr id="89091"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ln/>
        </p:spPr>
        <p:txBody>
          <a:bodyPr/>
          <a:lstStyle/>
          <a:p>
            <a:pPr marL="0" lvl="0" indent="0" eaLnBrk="1" hangingPunct="1">
              <a:lnSpc>
                <a:spcPct val="90000"/>
              </a:lnSpc>
              <a:buNone/>
              <a:defRPr/>
            </a:pPr>
            <a:r>
              <a:rPr lang="en-US" sz="2400" b="1" i="0" dirty="0"/>
              <a:t>Consolidation</a:t>
            </a:r>
            <a:r>
              <a:rPr lang="en-US" sz="2400" b="0" i="0" dirty="0"/>
              <a:t>:</a:t>
            </a:r>
            <a:r>
              <a:rPr lang="en-US" sz="2400" i="0" dirty="0"/>
              <a:t> involves the aggregation of information and features simple roll-ups to complex groupings of interrelated information</a:t>
            </a:r>
          </a:p>
          <a:p>
            <a:pPr marL="0" lvl="0" indent="0" eaLnBrk="1" hangingPunct="1">
              <a:lnSpc>
                <a:spcPct val="90000"/>
              </a:lnSpc>
              <a:buNone/>
              <a:defRPr/>
            </a:pPr>
            <a:r>
              <a:rPr lang="en-US" sz="2400" b="1" i="0" dirty="0"/>
              <a:t>Drill-down:</a:t>
            </a:r>
            <a:r>
              <a:rPr lang="en-US" sz="2400" i="0" dirty="0"/>
              <a:t> enables users to get details, and details of details, of information</a:t>
            </a:r>
          </a:p>
          <a:p>
            <a:pPr marL="0" lvl="0" indent="0" eaLnBrk="1" hangingPunct="1">
              <a:lnSpc>
                <a:spcPct val="90000"/>
              </a:lnSpc>
              <a:buNone/>
              <a:defRPr/>
            </a:pPr>
            <a:r>
              <a:rPr lang="en-US" sz="2400" b="1" i="0" dirty="0"/>
              <a:t>Slice-and-dice</a:t>
            </a:r>
            <a:r>
              <a:rPr lang="en-US" sz="2400" b="0" i="0" dirty="0"/>
              <a:t>:</a:t>
            </a:r>
            <a:r>
              <a:rPr lang="en-US" sz="2400" i="0" dirty="0"/>
              <a:t> looks at information from different perspectives</a:t>
            </a:r>
          </a:p>
          <a:p>
            <a:pPr marL="0" lvl="0" indent="0" eaLnBrk="1" hangingPunct="1">
              <a:lnSpc>
                <a:spcPct val="90000"/>
              </a:lnSpc>
              <a:buNone/>
              <a:defRPr/>
            </a:pPr>
            <a:r>
              <a:rPr lang="en-US" sz="2400" b="1" i="0" dirty="0"/>
              <a:t>Pivot</a:t>
            </a:r>
            <a:r>
              <a:rPr lang="en-US" sz="2400" b="0" i="0" dirty="0"/>
              <a:t>:</a:t>
            </a:r>
            <a:r>
              <a:rPr lang="en-US" sz="2400" b="0" i="0" baseline="0" dirty="0"/>
              <a:t> </a:t>
            </a:r>
            <a:r>
              <a:rPr lang="en-US" sz="2400" i="0" dirty="0"/>
              <a:t>Ro</a:t>
            </a:r>
            <a:r>
              <a:rPr lang="en-US" sz="2400" dirty="0"/>
              <a:t>tates data to display alternative presentations</a:t>
            </a:r>
            <a:r>
              <a:rPr lang="en-US" sz="2400" baseline="0" dirty="0"/>
              <a:t> of the data</a:t>
            </a:r>
            <a:endParaRPr lang="en-US" sz="2400" dirty="0"/>
          </a:p>
          <a:p>
            <a:pPr eaLnBrk="1" hangingPunct="1">
              <a:defRPr/>
            </a:pPr>
            <a:r>
              <a:rPr lang="en-US" dirty="0"/>
              <a:t>Can you name a few different situations when you would use consolidation, drill-down, and slice-and-dice?</a:t>
            </a:r>
          </a:p>
          <a:p>
            <a:pPr lvl="1" eaLnBrk="1" hangingPunct="1">
              <a:defRPr/>
            </a:pPr>
            <a:r>
              <a:rPr lang="en-US" dirty="0"/>
              <a:t>Consolidation would occur when grouping multiple store sales together to get a total for the company</a:t>
            </a:r>
          </a:p>
          <a:p>
            <a:pPr lvl="1" eaLnBrk="1" hangingPunct="1">
              <a:defRPr/>
            </a:pPr>
            <a:r>
              <a:rPr lang="en-US" dirty="0"/>
              <a:t>Drill-down would occur when digging into the numbers on the balance sheet or income statement, such as revenues broken down into individual product revenues for each store during different dates and times</a:t>
            </a:r>
          </a:p>
          <a:p>
            <a:pPr lvl="1" eaLnBrk="1" hangingPunct="1">
              <a:defRPr/>
            </a:pPr>
            <a:r>
              <a:rPr lang="en-US" dirty="0"/>
              <a:t>Slice-and-dice would occur when users begin looking at information with different dimensions, similar to the cubes of information</a:t>
            </a:r>
          </a:p>
          <a:p>
            <a:pPr eaLnBrk="1" hangingPunct="1">
              <a:defRPr/>
            </a:pPr>
            <a:endParaRPr lang="en-US" dirty="0"/>
          </a:p>
          <a:p>
            <a:pPr eaLnBrk="1" hangingPunct="1">
              <a:defRPr/>
            </a:pPr>
            <a:endParaRPr lang="en-US" dirty="0"/>
          </a:p>
        </p:txBody>
      </p:sp>
    </p:spTree>
    <p:extLst>
      <p:ext uri="{BB962C8B-B14F-4D97-AF65-F5344CB8AC3E}">
        <p14:creationId xmlns:p14="http://schemas.microsoft.com/office/powerpoint/2010/main" val="1558240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6E54C33-CE6C-42EE-847F-3E51D58C8B9A}" type="slidenum">
              <a:rPr lang="en-US" smtClean="0"/>
              <a:pPr eaLnBrk="1" hangingPunct="1"/>
              <a:t>39</a:t>
            </a:fld>
            <a:endParaRPr 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At Manchester Airport in England, the Hefner AI Robot Cleaner alerts passengers to security and nonsmoking rules while it scrubs up to 65,600 square feet of floor per day. Laser scanners and ultrasonic detectors keep it from colliding with passengers.</a:t>
            </a:r>
          </a:p>
          <a:p>
            <a:r>
              <a:rPr lang="en-US" dirty="0"/>
              <a:t>Shell Oil’s SmartPump keeps drivers in their cars on cold, wet winter days. It can service any automobile built after 1987 that has been fitted with a special gas cap and a windshield-mounted transponder that tells the robot where to insert the pump.</a:t>
            </a:r>
          </a:p>
          <a:p>
            <a:r>
              <a:rPr lang="en-US" dirty="0"/>
              <a:t>Matsushita’s courier robot navigates hospital hallways, delivering patient files, X-ray films, and medical supplies.</a:t>
            </a:r>
          </a:p>
          <a:p>
            <a:r>
              <a:rPr lang="en-US" dirty="0"/>
              <a:t>The FireFighter AI Robot can extinguish flames at chemical plants and nuclear reactors with water, foam, powder, or inert gas. The robot puts distance between human operators and the fire.</a:t>
            </a:r>
          </a:p>
          <a:p>
            <a:r>
              <a:rPr lang="en-US" dirty="0"/>
              <a:t>AI systems increase the speed and consistency of decision making, solve problems with incomplete information, and resolve complicated issues that cannot be solved by conventional computing. There are many categories of AI systems; five of the most familiar are: (1) expert systems, (2) neural networks, (3) genetic algorithms, (4) intelligent agents, and (5) virtual reality</a:t>
            </a:r>
          </a:p>
        </p:txBody>
      </p:sp>
    </p:spTree>
    <p:extLst>
      <p:ext uri="{BB962C8B-B14F-4D97-AF65-F5344CB8AC3E}">
        <p14:creationId xmlns:p14="http://schemas.microsoft.com/office/powerpoint/2010/main" val="941499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AI:  Weak AI machines can still make their own decisions based on reasoning and past sets of data. Most of the AI systems in market today are weak AI.</a:t>
            </a:r>
          </a:p>
          <a:p>
            <a:r>
              <a:rPr lang="en-US" dirty="0"/>
              <a:t>Strong AI</a:t>
            </a:r>
            <a:r>
              <a:rPr lang="en-US" i="0" dirty="0"/>
              <a:t>: Strong </a:t>
            </a:r>
            <a:r>
              <a:rPr lang="en-US" dirty="0"/>
              <a:t>refers to the field of artificial intelligence that works toward providing brainlike powers to AI machines; in effect, it works to make machines as intelligent as the humans.</a:t>
            </a:r>
          </a:p>
        </p:txBody>
      </p:sp>
      <p:sp>
        <p:nvSpPr>
          <p:cNvPr id="4" name="Slide Number Placeholder 3"/>
          <p:cNvSpPr>
            <a:spLocks noGrp="1"/>
          </p:cNvSpPr>
          <p:nvPr>
            <p:ph type="sldNum" sz="quarter" idx="10"/>
          </p:nvPr>
        </p:nvSpPr>
        <p:spPr/>
        <p:txBody>
          <a:bodyPr/>
          <a:lstStyle/>
          <a:p>
            <a:pPr>
              <a:defRPr/>
            </a:pPr>
            <a:fld id="{DA1B1E5D-9001-444E-9542-7FCD459FD6A6}" type="slidenum">
              <a:rPr lang="en-US" smtClean="0"/>
              <a:pPr>
                <a:defRPr/>
              </a:pPr>
              <a:t>40</a:t>
            </a:fld>
            <a:endParaRPr lang="en-US" dirty="0"/>
          </a:p>
        </p:txBody>
      </p:sp>
    </p:spTree>
    <p:extLst>
      <p:ext uri="{BB962C8B-B14F-4D97-AF65-F5344CB8AC3E}">
        <p14:creationId xmlns:p14="http://schemas.microsoft.com/office/powerpoint/2010/main" val="2829005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F7D8725-8D2C-4A5E-8DCD-FC62ECBFE63E}" type="slidenum">
              <a:rPr lang="en-US" smtClean="0"/>
              <a:pPr eaLnBrk="1" hangingPunct="1"/>
              <a:t>41</a:t>
            </a:fld>
            <a:endParaRPr lang="en-US" dirty="0"/>
          </a:p>
        </p:txBody>
      </p:sp>
      <p:sp>
        <p:nvSpPr>
          <p:cNvPr id="91139"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190500" indent="-190500" eaLnBrk="1" hangingPunct="1">
              <a:defRPr/>
            </a:pPr>
            <a:r>
              <a:rPr lang="en-US" dirty="0"/>
              <a:t>Expert systems</a:t>
            </a:r>
          </a:p>
          <a:p>
            <a:pPr marL="423863" lvl="1" indent="-190500" eaLnBrk="1" hangingPunct="1">
              <a:defRPr/>
            </a:pPr>
            <a:r>
              <a:rPr lang="en-US" dirty="0"/>
              <a:t>Human expertise is transferred to the expert system, and users can access the expert system for specific advice</a:t>
            </a:r>
          </a:p>
          <a:p>
            <a:pPr marL="423863" lvl="1" indent="-190500" eaLnBrk="1" hangingPunct="1">
              <a:defRPr/>
            </a:pPr>
            <a:r>
              <a:rPr lang="en-US" dirty="0"/>
              <a:t>Most expert systems contain information from many human experts and can therefore perform a better analysis than any single human</a:t>
            </a:r>
          </a:p>
          <a:p>
            <a:pPr marL="423863" lvl="1" indent="-190500" eaLnBrk="1" hangingPunct="1">
              <a:defRPr/>
            </a:pPr>
            <a:r>
              <a:rPr lang="en-US" dirty="0"/>
              <a:t>Ask your students how expert systems could be used in the medical field</a:t>
            </a:r>
          </a:p>
          <a:p>
            <a:pPr marL="423863" lvl="1" indent="-190500" eaLnBrk="1" hangingPunct="1">
              <a:defRPr/>
            </a:pPr>
            <a:r>
              <a:rPr lang="en-US" b="1" i="0" dirty="0"/>
              <a:t>Machine vision sensitivity</a:t>
            </a:r>
            <a:r>
              <a:rPr lang="en-US" i="0" dirty="0"/>
              <a:t> is the ability of a machine to see in dim light or to detect weak impulses at invisible wavelengths. </a:t>
            </a:r>
          </a:p>
          <a:p>
            <a:pPr marL="423863" lvl="1" indent="-190500" eaLnBrk="1" hangingPunct="1">
              <a:defRPr/>
            </a:pPr>
            <a:r>
              <a:rPr lang="en-US" b="1" i="0" dirty="0"/>
              <a:t>Machine vision resolution</a:t>
            </a:r>
            <a:r>
              <a:rPr lang="en-US" i="0" dirty="0"/>
              <a:t> </a:t>
            </a:r>
            <a:r>
              <a:rPr lang="en-US" dirty="0"/>
              <a:t>is the extent to which a machine can differentiate between objects. In general, the better the resolution, the more confined the field of vision</a:t>
            </a:r>
          </a:p>
        </p:txBody>
      </p:sp>
    </p:spTree>
    <p:extLst>
      <p:ext uri="{BB962C8B-B14F-4D97-AF65-F5344CB8AC3E}">
        <p14:creationId xmlns:p14="http://schemas.microsoft.com/office/powerpoint/2010/main" val="1916843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F7D8725-8D2C-4A5E-8DCD-FC62ECBFE63E}" type="slidenum">
              <a:rPr lang="en-US" smtClean="0"/>
              <a:pPr eaLnBrk="1" hangingPunct="1"/>
              <a:t>42</a:t>
            </a:fld>
            <a:endParaRPr lang="en-US" dirty="0"/>
          </a:p>
        </p:txBody>
      </p:sp>
      <p:sp>
        <p:nvSpPr>
          <p:cNvPr id="91139"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marL="190500" indent="-190500" eaLnBrk="1" hangingPunct="1">
              <a:defRPr/>
            </a:pPr>
            <a:r>
              <a:rPr lang="en-US" dirty="0"/>
              <a:t>Neural networks</a:t>
            </a:r>
          </a:p>
          <a:p>
            <a:pPr marL="423863" lvl="1" indent="-190500" eaLnBrk="1" hangingPunct="1">
              <a:defRPr/>
            </a:pPr>
            <a:r>
              <a:rPr lang="en-US" dirty="0"/>
              <a:t>Neural networks are most useful for decisions that involve patterns or image recognition</a:t>
            </a:r>
          </a:p>
          <a:p>
            <a:pPr marL="423863" lvl="1" indent="-190500" eaLnBrk="1" hangingPunct="1">
              <a:defRPr/>
            </a:pPr>
            <a:r>
              <a:rPr lang="en-US" dirty="0"/>
              <a:t>Typically used in the finance industry to discover credit card fraud by analyzing individual spending behavior</a:t>
            </a:r>
          </a:p>
          <a:p>
            <a:pPr marL="423863" lvl="1" indent="-190500" eaLnBrk="1" hangingPunct="1">
              <a:defRPr/>
            </a:pPr>
            <a:r>
              <a:rPr lang="en-US" b="1" i="0" dirty="0"/>
              <a:t>Deep learning</a:t>
            </a:r>
            <a:r>
              <a:rPr lang="en-US" i="0" dirty="0"/>
              <a:t> </a:t>
            </a:r>
            <a:r>
              <a:rPr lang="en-US" dirty="0"/>
              <a:t>is a process that employs specialized algorithms to model and study complex datasets; the method is also used to establish relationships among data and datasets. </a:t>
            </a:r>
          </a:p>
          <a:p>
            <a:pPr marL="423863" lvl="1" indent="-190500" eaLnBrk="1" hangingPunct="1">
              <a:defRPr/>
            </a:pPr>
            <a:r>
              <a:rPr lang="en-US" dirty="0"/>
              <a:t>To understand deep learning, imagine a toddler whose first word is </a:t>
            </a:r>
            <a:r>
              <a:rPr lang="en-US" i="1" dirty="0"/>
              <a:t>dog</a:t>
            </a:r>
            <a:r>
              <a:rPr lang="en-US" dirty="0"/>
              <a:t>. The toddler learns what is (and what is not) a dog by pointing to objects and saying the word </a:t>
            </a:r>
            <a:r>
              <a:rPr lang="en-US" i="1" dirty="0"/>
              <a:t>dog</a:t>
            </a:r>
            <a:r>
              <a:rPr lang="en-US" dirty="0"/>
              <a:t>. The parent might say "Yes, that is a dog" or "No, that is not a dog." As the toddler continues to point to objects, he becomes more aware of the features that all dogs possess. What the toddler does, without knowing it, is to clarify a complex abstraction (the concept of dog) by building a hierarchy in which each level of abstraction is created with knowledge that was gained from the preceding layer of the hierarchy.</a:t>
            </a:r>
          </a:p>
        </p:txBody>
      </p:sp>
    </p:spTree>
    <p:extLst>
      <p:ext uri="{BB962C8B-B14F-4D97-AF65-F5344CB8AC3E}">
        <p14:creationId xmlns:p14="http://schemas.microsoft.com/office/powerpoint/2010/main" val="1311525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1A48E4D-731D-46BB-872B-DC4AD9800333}" type="slidenum">
              <a:rPr lang="en-US" smtClean="0"/>
              <a:pPr eaLnBrk="1" hangingPunct="1"/>
              <a:t>43</a:t>
            </a:fld>
            <a:endParaRPr lang="en-US" dirty="0"/>
          </a:p>
        </p:txBody>
      </p:sp>
      <p:sp>
        <p:nvSpPr>
          <p:cNvPr id="92163"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marL="190500" indent="-190500" eaLnBrk="1" hangingPunct="1">
              <a:defRPr/>
            </a:pPr>
            <a:r>
              <a:rPr lang="en-US" dirty="0"/>
              <a:t>Genetic algorithms</a:t>
            </a:r>
          </a:p>
          <a:p>
            <a:pPr marL="423863" lvl="1" indent="-190500" eaLnBrk="1" hangingPunct="1">
              <a:defRPr/>
            </a:pPr>
            <a:r>
              <a:rPr lang="en-US" dirty="0"/>
              <a:t>Essentially an optimizing system, it finds the combination of inputs that give the best outputs</a:t>
            </a:r>
          </a:p>
          <a:p>
            <a:pPr marL="190500" indent="-190500" eaLnBrk="1" hangingPunct="1">
              <a:defRPr/>
            </a:pPr>
            <a:r>
              <a:rPr lang="en-US" dirty="0"/>
              <a:t>Intelligent agents</a:t>
            </a:r>
          </a:p>
          <a:p>
            <a:pPr marL="423863" lvl="1" indent="-190500" eaLnBrk="1" hangingPunct="1">
              <a:defRPr/>
            </a:pPr>
            <a:r>
              <a:rPr lang="en-US" dirty="0"/>
              <a:t>Used for environmental scanning and competitive intelligence</a:t>
            </a:r>
          </a:p>
          <a:p>
            <a:pPr marL="423863" lvl="1" indent="-190500" eaLnBrk="1" hangingPunct="1">
              <a:defRPr/>
            </a:pPr>
            <a:r>
              <a:rPr lang="en-US" dirty="0"/>
              <a:t>An intelligent agent can learn the types of competitor information users want to track, continuously scan the Web for it, and alert users when a significant event occurs </a:t>
            </a:r>
          </a:p>
          <a:p>
            <a:pPr marL="423863" lvl="1" indent="-190500" eaLnBrk="1" hangingPunct="1">
              <a:defRPr/>
            </a:pPr>
            <a:r>
              <a:rPr lang="en-US" dirty="0"/>
              <a:t>RivalWatch uses intelligent agents</a:t>
            </a:r>
          </a:p>
          <a:p>
            <a:pPr eaLnBrk="1" hangingPunct="1">
              <a:defRPr/>
            </a:pPr>
            <a:r>
              <a:rPr lang="en-US" b="1" dirty="0"/>
              <a:t>Multi-Agent Systems:</a:t>
            </a:r>
            <a:r>
              <a:rPr lang="en-US" b="1" baseline="0" dirty="0"/>
              <a:t> </a:t>
            </a:r>
            <a:r>
              <a:rPr lang="en-US" b="1" dirty="0"/>
              <a:t>Agent-Based Modeling:</a:t>
            </a:r>
            <a:r>
              <a:rPr lang="en-US" dirty="0"/>
              <a:t> a way of simulating human organizations using multiple intelligent agents, each of which follows a set of simple rules and can adapt to changing conditions</a:t>
            </a:r>
          </a:p>
          <a:p>
            <a:pPr eaLnBrk="1" hangingPunct="1">
              <a:defRPr/>
            </a:pPr>
            <a:endParaRPr lang="en-US" dirty="0"/>
          </a:p>
          <a:p>
            <a:pPr marL="423863" lvl="1" indent="-190500" eaLnBrk="1" hangingPunct="1">
              <a:defRPr/>
            </a:pPr>
            <a:endParaRPr lang="en-US" dirty="0"/>
          </a:p>
          <a:p>
            <a:pPr marL="423863" lvl="1" indent="-190500" eaLnBrk="1" hangingPunct="1">
              <a:defRPr/>
            </a:pPr>
            <a:endParaRPr lang="en-US" dirty="0"/>
          </a:p>
          <a:p>
            <a:pPr marL="190500" indent="-190500" eaLnBrk="1" hangingPunct="1">
              <a:buFontTx/>
              <a:buNone/>
              <a:defRPr/>
            </a:pPr>
            <a:endParaRPr lang="en-US" dirty="0"/>
          </a:p>
        </p:txBody>
      </p:sp>
    </p:spTree>
    <p:extLst>
      <p:ext uri="{BB962C8B-B14F-4D97-AF65-F5344CB8AC3E}">
        <p14:creationId xmlns:p14="http://schemas.microsoft.com/office/powerpoint/2010/main" val="2777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040879B-3E32-4FB8-831E-8F40D9D8C3C4}" type="slidenum">
              <a:rPr lang="en-US" smtClean="0"/>
              <a:pPr eaLnBrk="1" hangingPunct="1"/>
              <a:t>44</a:t>
            </a:fld>
            <a:endParaRPr lang="en-US" dirty="0"/>
          </a:p>
        </p:txBody>
      </p:sp>
      <p:sp>
        <p:nvSpPr>
          <p:cNvPr id="93187"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ln/>
        </p:spPr>
        <p:txBody>
          <a:bodyPr/>
          <a:lstStyle/>
          <a:p>
            <a:pPr marL="190500" indent="-190500" eaLnBrk="1" hangingPunct="1">
              <a:buNone/>
              <a:defRPr/>
            </a:pPr>
            <a:r>
              <a:rPr lang="en-US" b="1" i="0" dirty="0"/>
              <a:t>Virtual  Reality: </a:t>
            </a:r>
            <a:r>
              <a:rPr lang="en-US" i="0" dirty="0"/>
              <a:t> Examples: games, cargo transport systems, complex adaptive systems</a:t>
            </a:r>
            <a:endParaRPr lang="en-US" b="1" i="0" dirty="0"/>
          </a:p>
          <a:p>
            <a:pPr marL="190500" indent="-190500" eaLnBrk="1" hangingPunct="1">
              <a:buNone/>
              <a:defRPr/>
            </a:pPr>
            <a:r>
              <a:rPr lang="en-US" b="1" i="0" dirty="0"/>
              <a:t>Virtual  Workforce:</a:t>
            </a:r>
            <a:r>
              <a:rPr lang="en-US" i="0" dirty="0"/>
              <a:t> Microsoft Headquarters example</a:t>
            </a:r>
          </a:p>
          <a:p>
            <a:pPr marL="190500" indent="-190500" eaLnBrk="1" hangingPunct="1">
              <a:buNone/>
              <a:defRPr/>
            </a:pPr>
            <a:r>
              <a:rPr lang="en-US" b="1" i="0" dirty="0"/>
              <a:t>Augmented reality:</a:t>
            </a:r>
            <a:r>
              <a:rPr lang="en-US" i="0" dirty="0"/>
              <a:t> the viewing of the physical world with computer-generated layers of information</a:t>
            </a:r>
            <a:r>
              <a:rPr lang="en-US" i="0" baseline="0" dirty="0"/>
              <a:t> added to it</a:t>
            </a:r>
          </a:p>
          <a:p>
            <a:pPr marL="190500" indent="-190500" eaLnBrk="1" hangingPunct="1">
              <a:buNone/>
              <a:defRPr/>
            </a:pPr>
            <a:r>
              <a:rPr lang="en-US" b="1" i="0" baseline="0" dirty="0"/>
              <a:t>Google Glass:</a:t>
            </a:r>
            <a:r>
              <a:rPr lang="en-US" i="0" baseline="0" dirty="0"/>
              <a:t> A wearable computer with an optical head-mounted display</a:t>
            </a:r>
          </a:p>
          <a:p>
            <a:pPr marL="190500" indent="-190500" eaLnBrk="1" hangingPunct="1">
              <a:buNone/>
              <a:defRPr/>
            </a:pPr>
            <a:r>
              <a:rPr lang="en-US" b="1" i="0" baseline="0" dirty="0"/>
              <a:t>Virtual workplace:</a:t>
            </a:r>
            <a:r>
              <a:rPr lang="en-US" i="0" baseline="0" dirty="0"/>
              <a:t> a work environment that is not located in any one physical space</a:t>
            </a:r>
          </a:p>
          <a:p>
            <a:pPr marL="190500" indent="-190500" eaLnBrk="1" hangingPunct="1">
              <a:buNone/>
              <a:defRPr/>
            </a:pPr>
            <a:r>
              <a:rPr lang="en-US" b="1" i="0" baseline="0" dirty="0"/>
              <a:t>Haptic interface:</a:t>
            </a:r>
            <a:r>
              <a:rPr lang="en-US" i="0" baseline="0" dirty="0"/>
              <a:t> </a:t>
            </a:r>
            <a:r>
              <a:rPr lang="en-US" baseline="0" dirty="0"/>
              <a:t>uses technology allowing humans to interact with a computer though bodily sensations and movements </a:t>
            </a:r>
            <a:endParaRPr lang="en-US" dirty="0"/>
          </a:p>
          <a:p>
            <a:pPr>
              <a:buFontTx/>
              <a:buNone/>
              <a:defRPr/>
            </a:pPr>
            <a:r>
              <a:rPr lang="en-US" b="1" dirty="0"/>
              <a:t>CLASSROOM EXERCISE</a:t>
            </a:r>
            <a:endParaRPr lang="en-US" dirty="0"/>
          </a:p>
          <a:p>
            <a:pPr>
              <a:buFontTx/>
              <a:buNone/>
              <a:defRPr/>
            </a:pPr>
            <a:r>
              <a:rPr lang="en-US" b="1" dirty="0"/>
              <a:t>Building Artificial Intelligence</a:t>
            </a:r>
            <a:endParaRPr lang="en-US" dirty="0"/>
          </a:p>
          <a:p>
            <a:pPr>
              <a:defRPr/>
            </a:pPr>
            <a:r>
              <a:rPr lang="en-US" dirty="0"/>
              <a:t>The idea of robots and artificial intelligence is something that has captured people’s attention for years. From the robots in Star Wars to the surreal computer world in the Matrix, everyone seems to be fascinated with the idea of robots.</a:t>
            </a:r>
          </a:p>
          <a:p>
            <a:pPr>
              <a:defRPr/>
            </a:pPr>
            <a:r>
              <a:rPr lang="en-US" dirty="0"/>
              <a:t>Break your students into groups and challenge them to build a robot. The robot can perform any function or activity they choose. The robot must contain a digital dashboard and enable decision support capabilities for its owner. Have the students draw a prototype of their robot and present their robot to the class. Have your entire class vote on which robot they would invest in if they were a venture capital firm.</a:t>
            </a:r>
          </a:p>
        </p:txBody>
      </p:sp>
    </p:spTree>
    <p:extLst>
      <p:ext uri="{BB962C8B-B14F-4D97-AF65-F5344CB8AC3E}">
        <p14:creationId xmlns:p14="http://schemas.microsoft.com/office/powerpoint/2010/main" val="2902921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16782E1-CBF5-494E-AB72-35AAA50A2F63}" type="slidenum">
              <a:rPr lang="en-US" smtClean="0"/>
              <a:pPr eaLnBrk="1" hangingPunct="1"/>
              <a:t>45</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Businesses gain a competitive edge when they minimize costs and streamline their business processes. Columbia Sportswear Company is a global leader in the design, production, marketing, and distribution of outdoor apparel and footwear. The company is always looking to make the members of its highly mobile workforce more responsive and efficient while also helping them enjoy better work-life balance. Columbia Sportswear wanted new ways to streamline its operations in order to get up-to-the-minute information to employees working across multiple time zones. The company deployed innovative Microsoft messaging software to give its workers flexible, safeguarded access to messages from anywhere in the world. This helps the company speed every aspect of its business, and gives employees more freedom to enjoy an active lifestyle.</a:t>
            </a:r>
          </a:p>
          <a:p>
            <a:pPr>
              <a:buFontTx/>
              <a:buNone/>
            </a:pPr>
            <a:r>
              <a:rPr lang="en-US" b="1" dirty="0"/>
              <a:t>CLASSROOM OPENER</a:t>
            </a:r>
            <a:endParaRPr lang="en-US" dirty="0"/>
          </a:p>
          <a:p>
            <a:pPr>
              <a:buFontTx/>
              <a:buNone/>
            </a:pPr>
            <a:r>
              <a:rPr lang="en-US" b="1" dirty="0"/>
              <a:t>Cable Ready</a:t>
            </a:r>
            <a:endParaRPr lang="en-US" dirty="0"/>
          </a:p>
          <a:p>
            <a:r>
              <a:rPr lang="en-US" dirty="0"/>
              <a:t>A current cable subscriber calls up to change the date for activating the service at a new address from Feb. 22 to March 1. The subscriber is successful and hangs up the phone happy. However, on February 22</a:t>
            </a:r>
            <a:r>
              <a:rPr lang="en-US" baseline="30000" dirty="0"/>
              <a:t>nd</a:t>
            </a:r>
            <a:r>
              <a:rPr lang="en-US" dirty="0"/>
              <a:t> the cable at the current home is disconnected and the customer is no longer happy. The customer service representative forgot to change the date of the disconnection and only changed the date of the activation.  The date of the disconnect should have be changed to March 1 also.</a:t>
            </a:r>
          </a:p>
          <a:p>
            <a:r>
              <a:rPr lang="en-US" dirty="0"/>
              <a:t>Practically speaking, these two events will almost always be linked - and the system probably should have prompted the customer service representative to ask if they were. The point: In focusing on business process, it is important to facilitate real-world tasks that are, by nature, "integrated."</a:t>
            </a:r>
          </a:p>
        </p:txBody>
      </p:sp>
    </p:spTree>
    <p:extLst>
      <p:ext uri="{BB962C8B-B14F-4D97-AF65-F5344CB8AC3E}">
        <p14:creationId xmlns:p14="http://schemas.microsoft.com/office/powerpoint/2010/main" val="2353513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E9ACC07-0032-4FA6-984E-20787ED75995}" type="slidenum">
              <a:rPr lang="en-US" smtClean="0"/>
              <a:pPr eaLnBrk="1" hangingPunct="1"/>
              <a:t>47</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None/>
            </a:pPr>
            <a:r>
              <a:rPr lang="en-US" b="1" dirty="0"/>
              <a:t>CLASSROOM EXERCISE</a:t>
            </a:r>
          </a:p>
          <a:p>
            <a:pPr marL="190500" indent="-190500" eaLnBrk="1" hangingPunct="1">
              <a:buNone/>
            </a:pPr>
            <a:r>
              <a:rPr lang="en-US" b="1" dirty="0"/>
              <a:t>Reengineering a Process</a:t>
            </a:r>
          </a:p>
          <a:p>
            <a:pPr marL="139701" lvl="0" indent="-190500" eaLnBrk="1" hangingPunct="1"/>
            <a:r>
              <a:rPr lang="en-US" dirty="0"/>
              <a:t>There is nothing more frustrated than a broken process. </a:t>
            </a:r>
          </a:p>
          <a:p>
            <a:pPr marL="139701" lvl="0" indent="-190500" eaLnBrk="1" hangingPunct="1"/>
            <a:r>
              <a:rPr lang="en-US" dirty="0"/>
              <a:t>Ask your students to break into groups and discuss examples of broken processes that are currently causing them pain. </a:t>
            </a:r>
          </a:p>
          <a:p>
            <a:pPr marL="139701" lvl="0" indent="-190500" eaLnBrk="1" hangingPunct="1"/>
            <a:r>
              <a:rPr lang="en-US" dirty="0"/>
              <a:t>The process can be a university process, mail-order process, Internet-order process, return merchandise process, etc. </a:t>
            </a:r>
          </a:p>
          <a:p>
            <a:pPr marL="139701" lvl="0" indent="-190500" eaLnBrk="1" hangingPunct="1"/>
            <a:r>
              <a:rPr lang="en-US" dirty="0"/>
              <a:t>Ask your students to agree on one of the broken processes and to reengineer the process. </a:t>
            </a:r>
          </a:p>
          <a:p>
            <a:pPr marL="139701" lvl="0" indent="-190500" eaLnBrk="1" hangingPunct="1"/>
            <a:r>
              <a:rPr lang="en-US" dirty="0"/>
              <a:t>Students should diagram the “As-Is” process and then diagram their “To-Be” process. </a:t>
            </a:r>
          </a:p>
          <a:p>
            <a:pPr marL="139701" lvl="0" indent="-190500" eaLnBrk="1" hangingPunct="1"/>
            <a:r>
              <a:rPr lang="en-US" dirty="0"/>
              <a:t>Bring in a large roll of brown package wrapping paper and masking tape. Give each group two large pieces of the paper and ask them to tape the paper to the wall. These</a:t>
            </a:r>
            <a:r>
              <a:rPr lang="en-US" baseline="0" dirty="0"/>
              <a:t>  </a:t>
            </a:r>
            <a:r>
              <a:rPr lang="en-US" dirty="0"/>
              <a:t>make for great “As-Is” and “To-Be” process maps.</a:t>
            </a:r>
          </a:p>
        </p:txBody>
      </p:sp>
    </p:spTree>
    <p:extLst>
      <p:ext uri="{BB962C8B-B14F-4D97-AF65-F5344CB8AC3E}">
        <p14:creationId xmlns:p14="http://schemas.microsoft.com/office/powerpoint/2010/main" val="546165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A590EE8-2DA8-4C44-9C16-F9698C8F5051}" type="slidenum">
              <a:rPr lang="en-US" smtClean="0"/>
              <a:pPr eaLnBrk="1" hangingPunct="1"/>
              <a:t>7</a:t>
            </a:fld>
            <a:endParaRPr 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What is the value of information?  </a:t>
            </a:r>
          </a:p>
          <a:p>
            <a:pPr marL="190500" indent="-190500" eaLnBrk="1" hangingPunct="1"/>
            <a:r>
              <a:rPr lang="en-US" dirty="0"/>
              <a:t>The answer to this important question varies depending on how the information is used</a:t>
            </a:r>
          </a:p>
          <a:p>
            <a:pPr marL="190500" indent="-190500" eaLnBrk="1" hangingPunct="1"/>
            <a:r>
              <a:rPr lang="en-US" dirty="0"/>
              <a:t>Ask your students why two people looking at the exact same pieces of information could extract completely different value from the information</a:t>
            </a:r>
          </a:p>
          <a:p>
            <a:pPr marL="423863" lvl="1" indent="-190500" eaLnBrk="1" hangingPunct="1"/>
            <a:r>
              <a:rPr lang="en-US" dirty="0"/>
              <a:t>Ans:  One way that people can extract different value from similar information is by the information technology tools they use to analyze the information</a:t>
            </a:r>
          </a:p>
          <a:p>
            <a:pPr marL="423863" lvl="1" indent="-190500" eaLnBrk="1" hangingPunct="1"/>
            <a:r>
              <a:rPr lang="en-US" dirty="0"/>
              <a:t>Also, people’s personal experience and expertise will determine how they view and analyze information</a:t>
            </a:r>
          </a:p>
          <a:p>
            <a:pPr marL="190500" indent="-190500" eaLnBrk="1" hangingPunct="1"/>
            <a:r>
              <a:rPr lang="en-US" b="0" dirty="0"/>
              <a:t>Reasons for growth of decision-making information systems</a:t>
            </a:r>
          </a:p>
          <a:p>
            <a:pPr marL="423863" lvl="1" indent="-190500" eaLnBrk="1" hangingPunct="1">
              <a:buFont typeface="Wingdings" pitchFamily="2" charset="2"/>
              <a:buAutoNum type="arabicPeriod"/>
            </a:pPr>
            <a:r>
              <a:rPr lang="en-US" b="1" dirty="0"/>
              <a:t>People need to analyze large amounts of information</a:t>
            </a:r>
            <a:r>
              <a:rPr lang="en-US" dirty="0"/>
              <a:t>—Improvements in technology itself, innovations in communication, and globalization have resulted in a dramatic increase in the alternatives and dimensions people need to consider when making a decision or appraising an opportunity.</a:t>
            </a:r>
          </a:p>
          <a:p>
            <a:pPr marL="423863" lvl="1" indent="-190500" eaLnBrk="1" hangingPunct="1">
              <a:buFont typeface="Wingdings" pitchFamily="2" charset="2"/>
              <a:buAutoNum type="arabicPeriod"/>
            </a:pPr>
            <a:r>
              <a:rPr lang="en-US" b="1" dirty="0"/>
              <a:t>People must make decisions quickly</a:t>
            </a:r>
            <a:r>
              <a:rPr lang="en-US" dirty="0"/>
              <a:t>—Time is of the essence and people simply do not have time to sift through all the information manually.</a:t>
            </a:r>
          </a:p>
          <a:p>
            <a:pPr marL="423863" lvl="1" indent="-190500" eaLnBrk="1" hangingPunct="1">
              <a:buFont typeface="Wingdings" pitchFamily="2" charset="2"/>
              <a:buAutoNum type="arabicPeriod"/>
            </a:pPr>
            <a:r>
              <a:rPr lang="en-US" b="1" dirty="0"/>
              <a:t>People must apply sophisticated analysis techniques, such as modeling and forecasting, to make good decisions</a:t>
            </a:r>
            <a:r>
              <a:rPr lang="en-US" dirty="0"/>
              <a:t>—Information systems substantially reduce the time required to perform these sophisticated analysis techniques.</a:t>
            </a:r>
          </a:p>
        </p:txBody>
      </p:sp>
    </p:spTree>
    <p:extLst>
      <p:ext uri="{BB962C8B-B14F-4D97-AF65-F5344CB8AC3E}">
        <p14:creationId xmlns:p14="http://schemas.microsoft.com/office/powerpoint/2010/main" val="3937929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F875303-F79D-4C69-B892-D3336FF06E6A}" type="slidenum">
              <a:rPr lang="en-US" smtClean="0"/>
              <a:pPr eaLnBrk="1" hangingPunct="1"/>
              <a:t>48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3553259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2C91620-961C-4F82-A37C-D271F470FB04}" type="slidenum">
              <a:rPr lang="en-US" smtClean="0"/>
              <a:pPr eaLnBrk="1" hangingPunct="1"/>
              <a:t>49</a:t>
            </a:fld>
            <a:endParaRPr 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Can you name a few customer facing processes?</a:t>
            </a:r>
          </a:p>
          <a:p>
            <a:pPr lvl="1" eaLnBrk="1" hangingPunct="1">
              <a:buFont typeface="Wingdings" pitchFamily="2" charset="2"/>
              <a:buChar char="§"/>
            </a:pPr>
            <a:r>
              <a:rPr lang="en-US" dirty="0">
                <a:latin typeface="Arial" pitchFamily="34" charset="0"/>
              </a:rPr>
              <a:t>Marketing campaign</a:t>
            </a:r>
          </a:p>
          <a:p>
            <a:pPr lvl="1" eaLnBrk="1" hangingPunct="1">
              <a:buFont typeface="Wingdings" pitchFamily="2" charset="2"/>
              <a:buChar char="§"/>
            </a:pPr>
            <a:r>
              <a:rPr lang="en-US" dirty="0">
                <a:latin typeface="Arial" pitchFamily="34" charset="0"/>
              </a:rPr>
              <a:t>Sales initiative such as a discount</a:t>
            </a:r>
          </a:p>
          <a:p>
            <a:pPr lvl="1" eaLnBrk="1" hangingPunct="1">
              <a:buFont typeface="Wingdings" pitchFamily="2" charset="2"/>
              <a:buChar char="§"/>
            </a:pPr>
            <a:r>
              <a:rPr lang="en-US" dirty="0">
                <a:latin typeface="Arial" pitchFamily="34" charset="0"/>
              </a:rPr>
              <a:t>New product </a:t>
            </a:r>
          </a:p>
          <a:p>
            <a:pPr lvl="1" eaLnBrk="1" hangingPunct="1">
              <a:buFont typeface="Wingdings" pitchFamily="2" charset="2"/>
              <a:buChar char="§"/>
            </a:pPr>
            <a:r>
              <a:rPr lang="en-US" dirty="0">
                <a:latin typeface="Arial" pitchFamily="34" charset="0"/>
              </a:rPr>
              <a:t>New service</a:t>
            </a:r>
          </a:p>
          <a:p>
            <a:pPr lvl="1" eaLnBrk="1" hangingPunct="1">
              <a:buFont typeface="Wingdings" pitchFamily="2" charset="2"/>
              <a:buChar char="§"/>
            </a:pPr>
            <a:r>
              <a:rPr lang="en-US" dirty="0">
                <a:latin typeface="Arial" pitchFamily="34" charset="0"/>
              </a:rPr>
              <a:t>Distribution of a product or service</a:t>
            </a:r>
          </a:p>
          <a:p>
            <a:pPr lvl="1" eaLnBrk="1" hangingPunct="1">
              <a:buFont typeface="Wingdings" pitchFamily="2" charset="2"/>
              <a:buChar char="§"/>
            </a:pPr>
            <a:r>
              <a:rPr lang="en-US" dirty="0">
                <a:latin typeface="Arial" pitchFamily="34" charset="0"/>
              </a:rPr>
              <a:t>Customer billing</a:t>
            </a:r>
          </a:p>
          <a:p>
            <a:pPr lvl="1" eaLnBrk="1" hangingPunct="1">
              <a:buFont typeface="Wingdings" pitchFamily="2" charset="2"/>
              <a:buChar char="§"/>
            </a:pPr>
            <a:r>
              <a:rPr lang="en-US" dirty="0">
                <a:latin typeface="Arial" pitchFamily="34" charset="0"/>
              </a:rPr>
              <a:t>Customer service</a:t>
            </a:r>
          </a:p>
          <a:p>
            <a:pPr lvl="1" eaLnBrk="1" hangingPunct="1">
              <a:buFont typeface="Wingdings" pitchFamily="2" charset="2"/>
              <a:buChar char="§"/>
            </a:pPr>
            <a:r>
              <a:rPr lang="en-US" dirty="0">
                <a:latin typeface="Arial" pitchFamily="34" charset="0"/>
              </a:rPr>
              <a:t>Order processing</a:t>
            </a:r>
          </a:p>
          <a:p>
            <a:pPr eaLnBrk="1" hangingPunct="1"/>
            <a:r>
              <a:rPr lang="en-US" dirty="0">
                <a:latin typeface="Arial" pitchFamily="34" charset="0"/>
              </a:rPr>
              <a:t>Can you name a few business facing processes?</a:t>
            </a:r>
          </a:p>
          <a:p>
            <a:pPr lvl="1" eaLnBrk="1" hangingPunct="1">
              <a:buFont typeface="Wingdings" pitchFamily="2" charset="2"/>
              <a:buChar char="§"/>
            </a:pPr>
            <a:r>
              <a:rPr lang="en-US" dirty="0">
                <a:latin typeface="Arial" pitchFamily="34" charset="0"/>
              </a:rPr>
              <a:t>Goal setting</a:t>
            </a:r>
          </a:p>
          <a:p>
            <a:pPr lvl="1" eaLnBrk="1" hangingPunct="1">
              <a:buFont typeface="Wingdings" pitchFamily="2" charset="2"/>
              <a:buChar char="§"/>
            </a:pPr>
            <a:r>
              <a:rPr lang="en-US" dirty="0">
                <a:latin typeface="Arial" pitchFamily="34" charset="0"/>
              </a:rPr>
              <a:t>Day-to-day planning</a:t>
            </a:r>
          </a:p>
          <a:p>
            <a:pPr lvl="1" eaLnBrk="1" hangingPunct="1">
              <a:buFont typeface="Wingdings" pitchFamily="2" charset="2"/>
              <a:buChar char="§"/>
            </a:pPr>
            <a:r>
              <a:rPr lang="en-US" dirty="0">
                <a:latin typeface="Arial" pitchFamily="34" charset="0"/>
              </a:rPr>
              <a:t>Performance feedback</a:t>
            </a:r>
          </a:p>
          <a:p>
            <a:pPr lvl="1" eaLnBrk="1" hangingPunct="1">
              <a:buFont typeface="Wingdings" pitchFamily="2" charset="2"/>
              <a:buChar char="§"/>
            </a:pPr>
            <a:r>
              <a:rPr lang="en-US" dirty="0">
                <a:latin typeface="Arial" pitchFamily="34" charset="0"/>
              </a:rPr>
              <a:t>Employee rewards</a:t>
            </a:r>
          </a:p>
          <a:p>
            <a:pPr lvl="1" eaLnBrk="1" hangingPunct="1">
              <a:buFont typeface="Wingdings" pitchFamily="2" charset="2"/>
              <a:buChar char="§"/>
            </a:pPr>
            <a:r>
              <a:rPr lang="en-US" dirty="0">
                <a:latin typeface="Arial" pitchFamily="34" charset="0"/>
              </a:rPr>
              <a:t>Resource allocation</a:t>
            </a:r>
          </a:p>
          <a:p>
            <a:pPr lvl="1" eaLnBrk="1" hangingPunct="1">
              <a:buFont typeface="Wingdings" pitchFamily="2" charset="2"/>
              <a:buChar char="§"/>
            </a:pPr>
            <a:r>
              <a:rPr lang="en-US" dirty="0">
                <a:latin typeface="Arial" pitchFamily="34" charset="0"/>
              </a:rPr>
              <a:t>Strategic planning</a:t>
            </a:r>
          </a:p>
          <a:p>
            <a:pPr lvl="1" eaLnBrk="1" hangingPunct="1">
              <a:buFont typeface="Wingdings" pitchFamily="2" charset="2"/>
              <a:buChar char="§"/>
            </a:pPr>
            <a:r>
              <a:rPr lang="en-US" dirty="0">
                <a:latin typeface="Arial" pitchFamily="34" charset="0"/>
              </a:rPr>
              <a:t>Internal budgets</a:t>
            </a:r>
          </a:p>
          <a:p>
            <a:pPr lvl="1" eaLnBrk="1" hangingPunct="1">
              <a:buFont typeface="Wingdings" pitchFamily="2" charset="2"/>
              <a:buChar char="§"/>
            </a:pPr>
            <a:r>
              <a:rPr lang="en-US" dirty="0">
                <a:latin typeface="Arial" pitchFamily="34" charset="0"/>
              </a:rPr>
              <a:t>Internal training</a:t>
            </a:r>
          </a:p>
          <a:p>
            <a:pPr lvl="1" eaLnBrk="1" hangingPunct="1">
              <a:buFont typeface="Wingdings" pitchFamily="2" charset="2"/>
              <a:buChar char="§"/>
            </a:pPr>
            <a:r>
              <a:rPr lang="en-US" dirty="0">
                <a:latin typeface="Arial" pitchFamily="34" charset="0"/>
              </a:rPr>
              <a:t>Purchasing raw materials in the supply chain</a:t>
            </a:r>
          </a:p>
          <a:p>
            <a:pPr lvl="1" eaLnBrk="1" hangingPunct="1">
              <a:buFontTx/>
              <a:buChar char="•"/>
            </a:pPr>
            <a:endParaRPr lang="en-US" dirty="0">
              <a:latin typeface="Arial" pitchFamily="34" charset="0"/>
            </a:endParaRPr>
          </a:p>
          <a:p>
            <a:pPr eaLnBrk="1" hangingPunct="1"/>
            <a:endParaRPr lang="en-US" dirty="0">
              <a:latin typeface="Arial" pitchFamily="34" charset="0"/>
            </a:endParaRPr>
          </a:p>
        </p:txBody>
      </p:sp>
    </p:spTree>
    <p:extLst>
      <p:ext uri="{BB962C8B-B14F-4D97-AF65-F5344CB8AC3E}">
        <p14:creationId xmlns:p14="http://schemas.microsoft.com/office/powerpoint/2010/main" val="2422001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kern="1200" baseline="0" dirty="0">
                <a:solidFill>
                  <a:schemeClr val="tx1"/>
                </a:solidFill>
                <a:latin typeface="Albertus (W1)" charset="0"/>
                <a:ea typeface="+mn-ea"/>
                <a:cs typeface="+mn-cs"/>
              </a:rPr>
              <a:t>Business Process Model and Notation (BPMN) </a:t>
            </a:r>
            <a:r>
              <a:rPr lang="en-US" sz="1000" b="0" i="0" u="none" strike="noStrike" kern="1200" baseline="0" dirty="0">
                <a:solidFill>
                  <a:schemeClr val="tx1"/>
                </a:solidFill>
                <a:latin typeface="Albertus (W1)" charset="0"/>
                <a:ea typeface="+mn-ea"/>
                <a:cs typeface="+mn-cs"/>
              </a:rPr>
              <a:t>is a graphical notation that depicts the steps in a business process. </a:t>
            </a:r>
          </a:p>
          <a:p>
            <a:r>
              <a:rPr lang="en-US" sz="1000" b="0" i="0" u="none" strike="noStrike" kern="1200" baseline="0" dirty="0">
                <a:solidFill>
                  <a:schemeClr val="tx1"/>
                </a:solidFill>
                <a:latin typeface="Albertus (W1)" charset="0"/>
                <a:ea typeface="+mn-ea"/>
                <a:cs typeface="+mn-cs"/>
              </a:rPr>
              <a:t>BPMN provides businesses with a graphical view of the end-to-end flow of their business processes. </a:t>
            </a:r>
          </a:p>
          <a:p>
            <a:r>
              <a:rPr lang="en-US" sz="1000" b="0" i="0" u="none" strike="noStrike" kern="1200" baseline="0" dirty="0">
                <a:solidFill>
                  <a:schemeClr val="tx1"/>
                </a:solidFill>
                <a:latin typeface="Albertus (W1)" charset="0"/>
                <a:ea typeface="+mn-ea"/>
                <a:cs typeface="+mn-cs"/>
              </a:rPr>
              <a:t>Diagramming business processes allows for easy communication and understanding of how core business processes are helping or hindering the business. </a:t>
            </a:r>
          </a:p>
          <a:p>
            <a:pPr marL="119063" indent="-119063"/>
            <a:r>
              <a:rPr lang="en-US" sz="1000" b="0" i="0" u="none" strike="noStrike" kern="1200" baseline="0" dirty="0">
                <a:solidFill>
                  <a:schemeClr val="tx1"/>
                </a:solidFill>
                <a:latin typeface="Albertus (W1)" charset="0"/>
                <a:ea typeface="+mn-ea"/>
                <a:cs typeface="+mn-cs"/>
              </a:rPr>
              <a:t>Ask your students to identify each type of the BPMN notations</a:t>
            </a:r>
          </a:p>
          <a:p>
            <a:pPr marL="455612" lvl="1" indent="-171450"/>
            <a:r>
              <a:rPr lang="en-US" sz="1000" b="0" i="0" u="none" strike="noStrike" kern="1200" baseline="0" dirty="0">
                <a:solidFill>
                  <a:schemeClr val="tx1"/>
                </a:solidFill>
                <a:latin typeface="Albertus (W1)" charset="0"/>
                <a:ea typeface="+mn-ea"/>
                <a:cs typeface="+mn-cs"/>
              </a:rPr>
              <a:t>What would be a BPMN event?</a:t>
            </a:r>
          </a:p>
          <a:p>
            <a:pPr marL="455612" lvl="1" indent="-171450"/>
            <a:r>
              <a:rPr lang="en-US" sz="1000" b="0" i="0" u="none" strike="noStrike" kern="1200" baseline="0" dirty="0">
                <a:solidFill>
                  <a:schemeClr val="tx1"/>
                </a:solidFill>
                <a:latin typeface="Albertus (W1)" charset="0"/>
                <a:ea typeface="+mn-ea"/>
                <a:cs typeface="+mn-cs"/>
              </a:rPr>
              <a:t>What would be a BPMN activity?</a:t>
            </a:r>
          </a:p>
          <a:p>
            <a:pPr marL="455612" lvl="1" indent="-171450"/>
            <a:r>
              <a:rPr lang="en-US" sz="1000" b="0" i="0" u="none" strike="noStrike" kern="1200" baseline="0" dirty="0">
                <a:solidFill>
                  <a:schemeClr val="tx1"/>
                </a:solidFill>
                <a:latin typeface="Albertus (W1)" charset="0"/>
                <a:ea typeface="+mn-ea"/>
                <a:cs typeface="+mn-cs"/>
              </a:rPr>
              <a:t>What would be a BPMN gateway?</a:t>
            </a:r>
          </a:p>
          <a:p>
            <a:pPr marL="455612" lvl="1" indent="-171450"/>
            <a:r>
              <a:rPr lang="en-US" sz="1000" b="0" i="0" u="none" strike="noStrike" kern="1200" baseline="0" dirty="0">
                <a:solidFill>
                  <a:schemeClr val="tx1"/>
                </a:solidFill>
                <a:latin typeface="Albertus (W1)" charset="0"/>
                <a:ea typeface="+mn-ea"/>
                <a:cs typeface="+mn-cs"/>
              </a:rPr>
              <a:t>What would be a BPMN flow?</a:t>
            </a:r>
          </a:p>
        </p:txBody>
      </p:sp>
      <p:sp>
        <p:nvSpPr>
          <p:cNvPr id="4" name="Slide Number Placeholder 3"/>
          <p:cNvSpPr>
            <a:spLocks noGrp="1"/>
          </p:cNvSpPr>
          <p:nvPr>
            <p:ph type="sldNum" sz="quarter" idx="10"/>
          </p:nvPr>
        </p:nvSpPr>
        <p:spPr/>
        <p:txBody>
          <a:bodyPr/>
          <a:lstStyle/>
          <a:p>
            <a:pPr>
              <a:defRPr/>
            </a:pPr>
            <a:fld id="{DA1B1E5D-9001-444E-9542-7FCD459FD6A6}" type="slidenum">
              <a:rPr lang="en-US" smtClean="0"/>
              <a:pPr>
                <a:defRPr/>
              </a:pPr>
              <a:t>50</a:t>
            </a:fld>
            <a:endParaRPr lang="en-US" dirty="0"/>
          </a:p>
        </p:txBody>
      </p:sp>
    </p:spTree>
    <p:extLst>
      <p:ext uri="{BB962C8B-B14F-4D97-AF65-F5344CB8AC3E}">
        <p14:creationId xmlns:p14="http://schemas.microsoft.com/office/powerpoint/2010/main" val="1895267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u="none" strike="noStrike" kern="1200" baseline="0" dirty="0">
              <a:solidFill>
                <a:schemeClr val="tx1"/>
              </a:solidFill>
              <a:latin typeface="Albertus (W1)" charset="0"/>
              <a:ea typeface="+mn-ea"/>
              <a:cs typeface="+mn-cs"/>
            </a:endParaRPr>
          </a:p>
        </p:txBody>
      </p:sp>
      <p:sp>
        <p:nvSpPr>
          <p:cNvPr id="4" name="Slide Number Placeholder 3"/>
          <p:cNvSpPr>
            <a:spLocks noGrp="1"/>
          </p:cNvSpPr>
          <p:nvPr>
            <p:ph type="sldNum" sz="quarter" idx="10"/>
          </p:nvPr>
        </p:nvSpPr>
        <p:spPr/>
        <p:txBody>
          <a:bodyPr/>
          <a:lstStyle/>
          <a:p>
            <a:pPr>
              <a:defRPr/>
            </a:pPr>
            <a:fld id="{DA1B1E5D-9001-444E-9542-7FCD459FD6A6}" type="slidenum">
              <a:rPr lang="en-US" smtClean="0"/>
              <a:pPr>
                <a:defRPr/>
              </a:pPr>
              <a:t>51</a:t>
            </a:fld>
            <a:endParaRPr lang="en-US" dirty="0"/>
          </a:p>
        </p:txBody>
      </p:sp>
    </p:spTree>
    <p:extLst>
      <p:ext uri="{BB962C8B-B14F-4D97-AF65-F5344CB8AC3E}">
        <p14:creationId xmlns:p14="http://schemas.microsoft.com/office/powerpoint/2010/main" val="1895267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4C9DA63-0FF8-4356-987D-B52AF7C26A06}" type="slidenum">
              <a:rPr lang="en-US" smtClean="0"/>
              <a:pPr eaLnBrk="1" hangingPunct="1"/>
              <a:t>52</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Why is it important to diagram the As-Is process prior to diagramming the To-Be process?</a:t>
            </a:r>
          </a:p>
          <a:p>
            <a:pPr marL="403225" lvl="1" indent="-169863" eaLnBrk="1" hangingPunct="1">
              <a:buFont typeface="Wingdings" panose="05000000000000000000" pitchFamily="2" charset="2"/>
              <a:buChar char="§"/>
            </a:pPr>
            <a:r>
              <a:rPr lang="en-US" dirty="0">
                <a:latin typeface="Arial" pitchFamily="34" charset="0"/>
              </a:rPr>
              <a:t>It is important to understand the entire process from end-to-end before determining how to fix the process</a:t>
            </a:r>
          </a:p>
          <a:p>
            <a:pPr eaLnBrk="1" hangingPunct="1"/>
            <a:r>
              <a:rPr lang="en-US" dirty="0">
                <a:latin typeface="Arial" pitchFamily="34" charset="0"/>
              </a:rPr>
              <a:t>What is the difference between the As-Is and To-Be process?</a:t>
            </a:r>
          </a:p>
          <a:p>
            <a:pPr lvl="1" eaLnBrk="1" hangingPunct="1"/>
            <a:r>
              <a:rPr lang="en-US" b="1" i="0" dirty="0">
                <a:latin typeface="Arial" pitchFamily="34" charset="0"/>
              </a:rPr>
              <a:t>As-Is process model: </a:t>
            </a:r>
            <a:r>
              <a:rPr lang="en-US" i="0" dirty="0">
                <a:latin typeface="Arial" pitchFamily="34" charset="0"/>
              </a:rPr>
              <a:t>represents the current state of the operation that has been mapped, without any specific improvements or changes to existing processes</a:t>
            </a:r>
          </a:p>
          <a:p>
            <a:pPr lvl="1" eaLnBrk="1" hangingPunct="1"/>
            <a:r>
              <a:rPr lang="en-US" b="1" i="0" dirty="0">
                <a:latin typeface="Arial" pitchFamily="34" charset="0"/>
              </a:rPr>
              <a:t>To-Be process model: </a:t>
            </a:r>
            <a:r>
              <a:rPr lang="en-US" i="0" dirty="0">
                <a:latin typeface="Arial" pitchFamily="34" charset="0"/>
              </a:rPr>
              <a:t>shows </a:t>
            </a:r>
            <a:r>
              <a:rPr lang="en-US" dirty="0">
                <a:latin typeface="Arial" pitchFamily="34" charset="0"/>
              </a:rPr>
              <a:t>the results of applying change improvement opportunities to the current (As-Is) process model</a:t>
            </a:r>
          </a:p>
        </p:txBody>
      </p:sp>
    </p:spTree>
    <p:extLst>
      <p:ext uri="{BB962C8B-B14F-4D97-AF65-F5344CB8AC3E}">
        <p14:creationId xmlns:p14="http://schemas.microsoft.com/office/powerpoint/2010/main" val="1171193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F2A4105-1C7C-4828-89F6-07D329B2F5E8}" type="slidenum">
              <a:rPr lang="en-US" smtClean="0"/>
              <a:pPr eaLnBrk="1" hangingPunct="1"/>
              <a:t>53</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Ask your students if they can think of any other processes that have been reengineered</a:t>
            </a:r>
          </a:p>
          <a:p>
            <a:pPr lvl="1" eaLnBrk="1" hangingPunct="1">
              <a:buFont typeface="Wingdings" pitchFamily="2" charset="2"/>
              <a:buChar char="§"/>
            </a:pPr>
            <a:r>
              <a:rPr lang="en-US" dirty="0">
                <a:latin typeface="Arial" pitchFamily="34" charset="0"/>
              </a:rPr>
              <a:t>Pumping gas (pay at the pump)</a:t>
            </a:r>
          </a:p>
          <a:p>
            <a:pPr lvl="1" eaLnBrk="1" hangingPunct="1">
              <a:buFont typeface="Wingdings" pitchFamily="2" charset="2"/>
              <a:buChar char="§"/>
            </a:pPr>
            <a:r>
              <a:rPr lang="en-US" dirty="0">
                <a:latin typeface="Arial" pitchFamily="34" charset="0"/>
              </a:rPr>
              <a:t>Auto checkout at the grocery store</a:t>
            </a:r>
          </a:p>
          <a:p>
            <a:pPr lvl="1" eaLnBrk="1" hangingPunct="1">
              <a:buFont typeface="Wingdings" pitchFamily="2" charset="2"/>
              <a:buChar char="§"/>
            </a:pPr>
            <a:r>
              <a:rPr lang="en-US" dirty="0">
                <a:latin typeface="Arial" pitchFamily="34" charset="0"/>
              </a:rPr>
              <a:t>Bar codes</a:t>
            </a:r>
          </a:p>
        </p:txBody>
      </p:sp>
    </p:spTree>
    <p:extLst>
      <p:ext uri="{BB962C8B-B14F-4D97-AF65-F5344CB8AC3E}">
        <p14:creationId xmlns:p14="http://schemas.microsoft.com/office/powerpoint/2010/main" val="149046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085AE3D-D254-43DD-98A3-5C442F1E9007}" type="slidenum">
              <a:rPr lang="en-US" smtClean="0"/>
              <a:pPr eaLnBrk="1" hangingPunct="1"/>
              <a:t>54</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What are the issues with the current As-Is process model?</a:t>
            </a:r>
          </a:p>
        </p:txBody>
      </p:sp>
    </p:spTree>
    <p:extLst>
      <p:ext uri="{BB962C8B-B14F-4D97-AF65-F5344CB8AC3E}">
        <p14:creationId xmlns:p14="http://schemas.microsoft.com/office/powerpoint/2010/main" val="3237900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Ask your students why evaluating workflows can help an organization gain efficiencies and effectiveness?</a:t>
            </a:r>
          </a:p>
          <a:p>
            <a:r>
              <a:rPr lang="en-US" dirty="0"/>
              <a:t>When you understand how work flows through an organization you can identify bottlenecks, redundancies, and process issues</a:t>
            </a:r>
          </a:p>
          <a:p>
            <a:r>
              <a:rPr lang="en-US" dirty="0"/>
              <a:t>Ask your students to identify workflows they currently encounter along with issues in the workflow</a:t>
            </a:r>
          </a:p>
          <a:p>
            <a:pPr lvl="1"/>
            <a:r>
              <a:rPr lang="en-US" dirty="0"/>
              <a:t>Registering for classes</a:t>
            </a:r>
          </a:p>
          <a:p>
            <a:pPr lvl="1"/>
            <a:r>
              <a:rPr lang="en-US" dirty="0"/>
              <a:t>Paying tuition</a:t>
            </a:r>
          </a:p>
          <a:p>
            <a:pPr lvl="1"/>
            <a:r>
              <a:rPr lang="en-US" dirty="0"/>
              <a:t>Paying rent, utilities, car payments</a:t>
            </a:r>
          </a:p>
          <a:p>
            <a:pPr lvl="1"/>
            <a:r>
              <a:rPr lang="en-US" dirty="0"/>
              <a:t>Registering an insurance claim</a:t>
            </a: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A632DCB-7912-4CF2-869A-741F856A99F9}" type="slidenum">
              <a:rPr lang="en-US" smtClean="0"/>
              <a:pPr eaLnBrk="1" hangingPunct="1"/>
              <a:t>55</a:t>
            </a:fld>
            <a:endParaRPr lang="en-US" dirty="0"/>
          </a:p>
        </p:txBody>
      </p:sp>
    </p:spTree>
    <p:extLst>
      <p:ext uri="{BB962C8B-B14F-4D97-AF65-F5344CB8AC3E}">
        <p14:creationId xmlns:p14="http://schemas.microsoft.com/office/powerpoint/2010/main" val="2307104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B4D5DE-507D-4152-8553-A0EF51380A6A}" type="slidenum">
              <a:rPr lang="en-US" smtClean="0"/>
              <a:pPr eaLnBrk="1" hangingPunct="1"/>
              <a:t>57</a:t>
            </a:fld>
            <a:endParaRPr lang="en-US"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A true BPR effort does more for a company than simply improve it by performing a process better, faster, and cheaper</a:t>
            </a:r>
          </a:p>
          <a:p>
            <a:pPr marL="190500" indent="-190500" eaLnBrk="1" hangingPunct="1"/>
            <a:r>
              <a:rPr lang="en-US" dirty="0"/>
              <a:t>Progressive Insurance’s BPR effort redefined best practices for its entire industry</a:t>
            </a:r>
          </a:p>
          <a:p>
            <a:pPr marL="190500" indent="-190500" eaLnBrk="1" hangingPunct="1"/>
            <a:r>
              <a:rPr lang="en-US" dirty="0"/>
              <a:t>The figure displays the different types of change an organization can achieve, along with the magnitude of change and the potential business benefit</a:t>
            </a:r>
          </a:p>
          <a:p>
            <a:pPr marL="190500" indent="-190500" eaLnBrk="1" hangingPunct="1"/>
            <a:r>
              <a:rPr lang="en-US" dirty="0"/>
              <a:t>What is an example of each type of change on the change spectrum?</a:t>
            </a:r>
          </a:p>
          <a:p>
            <a:pPr marL="423863" lvl="1" indent="-190500" eaLnBrk="1" hangingPunct="1"/>
            <a:r>
              <a:rPr lang="en-US" dirty="0"/>
              <a:t>Automate:</a:t>
            </a:r>
            <a:r>
              <a:rPr lang="en-US" baseline="0" dirty="0"/>
              <a:t> an</a:t>
            </a:r>
            <a:r>
              <a:rPr lang="en-US" dirty="0"/>
              <a:t>swering phones with computers, auto grading an essay or Excel project</a:t>
            </a:r>
          </a:p>
          <a:p>
            <a:pPr marL="423863" lvl="1" indent="-190500" eaLnBrk="1" hangingPunct="1"/>
            <a:r>
              <a:rPr lang="en-US" dirty="0"/>
              <a:t>Streamline: remove duplicate jobs in the process, use a different tool to perform the same task</a:t>
            </a:r>
          </a:p>
          <a:p>
            <a:pPr marL="423863" lvl="1" indent="-190500" eaLnBrk="1" hangingPunct="1"/>
            <a:r>
              <a:rPr lang="en-US" dirty="0"/>
              <a:t>Reengineering: taking an airplane instead of a bike, horse, or car,   taking BPR to the level where you redefine an entire industry, such as Progressive Insurance</a:t>
            </a:r>
          </a:p>
        </p:txBody>
      </p:sp>
    </p:spTree>
    <p:extLst>
      <p:ext uri="{BB962C8B-B14F-4D97-AF65-F5344CB8AC3E}">
        <p14:creationId xmlns:p14="http://schemas.microsoft.com/office/powerpoint/2010/main" val="15456672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A4E0F2E-69F3-4DB0-87BA-18CF96FB8742}" type="slidenum">
              <a:rPr lang="en-US" smtClean="0"/>
              <a:pPr eaLnBrk="1" hangingPunct="1"/>
              <a:t>58</a:t>
            </a:fld>
            <a:endParaRPr 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eaLnBrk="1" hangingPunct="1">
              <a:buFontTx/>
              <a:buChar char="•"/>
            </a:pPr>
            <a:r>
              <a:rPr lang="en-US" dirty="0">
                <a:latin typeface="Arial" pitchFamily="34" charset="0"/>
              </a:rPr>
              <a:t>What</a:t>
            </a:r>
            <a:r>
              <a:rPr lang="en-US" baseline="0" dirty="0">
                <a:latin typeface="Arial" pitchFamily="34" charset="0"/>
              </a:rPr>
              <a:t> does operationalized analytics do for a company?</a:t>
            </a:r>
          </a:p>
          <a:p>
            <a:pPr lvl="0" eaLnBrk="1" hangingPunct="1">
              <a:buFontTx/>
              <a:buChar char="•"/>
            </a:pPr>
            <a:r>
              <a:rPr lang="en-US" baseline="0" dirty="0">
                <a:latin typeface="Arial" pitchFamily="34" charset="0"/>
              </a:rPr>
              <a:t>By incorporating analytics right into the business process you can ensure that the company is gathering constant data on the business process allowing it to automatically monitor and measure how the business process is performing.  Helping with efficiency and effectiveness, remember if you can’t measure it you can’t manage it!</a:t>
            </a:r>
            <a:endParaRPr lang="en-US" dirty="0">
              <a:latin typeface="Arial" pitchFamily="34" charset="0"/>
            </a:endParaRPr>
          </a:p>
        </p:txBody>
      </p:sp>
    </p:spTree>
    <p:extLst>
      <p:ext uri="{BB962C8B-B14F-4D97-AF65-F5344CB8AC3E}">
        <p14:creationId xmlns:p14="http://schemas.microsoft.com/office/powerpoint/2010/main" val="358397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EC34341-A809-4846-8624-F42BB4986140}" type="slidenum">
              <a:rPr lang="en-US" smtClean="0"/>
              <a:pPr eaLnBrk="1" hangingPunct="1"/>
              <a:t>8</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en-US" b="1" dirty="0"/>
              <a:t>In-class critical thinking activity.</a:t>
            </a:r>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Applying this process to a real life type scenario/business –  Use a sample business to answer questions and follow the 6-step process (Each student is the CEO of one of these</a:t>
            </a:r>
            <a:r>
              <a:rPr lang="en-US" baseline="0" dirty="0"/>
              <a:t> c</a:t>
            </a:r>
            <a:r>
              <a:rPr lang="en-US" dirty="0"/>
              <a:t>ompany’s struggling with some processes in the business): examples; a coffee shop, a wholesale warehouse, an accounting firm, a gas &amp; oil company, etc.</a:t>
            </a:r>
          </a:p>
          <a:p>
            <a:pPr marL="190500" indent="-190500" eaLnBrk="1" hangingPunct="1"/>
            <a:r>
              <a:rPr lang="en-US" dirty="0"/>
              <a:t>Problem Identification </a:t>
            </a:r>
          </a:p>
          <a:p>
            <a:pPr lvl="1" eaLnBrk="1" hangingPunct="1">
              <a:buFont typeface="Wingdings" pitchFamily="2" charset="2"/>
              <a:buChar char="§"/>
            </a:pPr>
            <a:r>
              <a:rPr lang="en-US" dirty="0"/>
              <a:t>What are the key problems affecting the business?</a:t>
            </a:r>
          </a:p>
          <a:p>
            <a:pPr lvl="1" eaLnBrk="1" hangingPunct="1">
              <a:buFont typeface="Wingdings" pitchFamily="2" charset="2"/>
              <a:buChar char="§"/>
            </a:pPr>
            <a:r>
              <a:rPr lang="en-US" dirty="0"/>
              <a:t>What are the customer saying about the service and the product?</a:t>
            </a:r>
          </a:p>
          <a:p>
            <a:pPr lvl="1" eaLnBrk="1" hangingPunct="1">
              <a:buFont typeface="Wingdings" pitchFamily="2" charset="2"/>
              <a:buChar char="§"/>
            </a:pPr>
            <a:r>
              <a:rPr lang="en-US" dirty="0"/>
              <a:t>What is the root cause of any decline in revenue, or production time?</a:t>
            </a:r>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Data Collection </a:t>
            </a:r>
          </a:p>
          <a:p>
            <a:pPr lvl="1" eaLnBrk="1" hangingPunct="1">
              <a:buFont typeface="Wingdings" pitchFamily="2" charset="2"/>
              <a:buChar char="§"/>
            </a:pPr>
            <a:r>
              <a:rPr lang="en-US" dirty="0"/>
              <a:t>Why are certain processes falling short? </a:t>
            </a:r>
          </a:p>
          <a:p>
            <a:pPr lvl="1" eaLnBrk="1" hangingPunct="1">
              <a:buFont typeface="Wingdings" pitchFamily="2" charset="2"/>
              <a:buChar char="§"/>
            </a:pPr>
            <a:r>
              <a:rPr lang="en-US" dirty="0"/>
              <a:t>And what are the immediate steps the company can take to adjust the current processes to improve them?</a:t>
            </a:r>
          </a:p>
          <a:p>
            <a:pPr lvl="1" eaLnBrk="1" hangingPunct="1">
              <a:buFont typeface="Wingdings" pitchFamily="2" charset="2"/>
              <a:buChar char="§"/>
            </a:pPr>
            <a:r>
              <a:rPr lang="en-US" dirty="0"/>
              <a:t>Who are you listening to, are they actual or rumor complaints?</a:t>
            </a:r>
          </a:p>
          <a:p>
            <a:pPr lvl="1" eaLnBrk="1" hangingPunct="1">
              <a:buFont typeface="Wingdings" pitchFamily="2" charset="2"/>
              <a:buChar char="§"/>
            </a:pPr>
            <a:r>
              <a:rPr lang="en-US" dirty="0"/>
              <a:t>What departments are struggling?</a:t>
            </a:r>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Solution</a:t>
            </a:r>
            <a:r>
              <a:rPr lang="en-US" baseline="0" dirty="0"/>
              <a:t> Generation</a:t>
            </a:r>
          </a:p>
          <a:p>
            <a:pPr lvl="1" eaLnBrk="1" hangingPunct="1">
              <a:buFont typeface="Wingdings" pitchFamily="2" charset="2"/>
              <a:buChar char="§"/>
            </a:pPr>
            <a:r>
              <a:rPr lang="en-US" dirty="0"/>
              <a:t>What are some of the solutions you have for improvement?</a:t>
            </a:r>
          </a:p>
          <a:p>
            <a:pPr lvl="1" eaLnBrk="1" hangingPunct="1">
              <a:buFont typeface="Wingdings" pitchFamily="2" charset="2"/>
              <a:buChar char="§"/>
            </a:pPr>
            <a:r>
              <a:rPr lang="en-US" dirty="0"/>
              <a:t>What are some of the solutions your management team has?</a:t>
            </a:r>
          </a:p>
          <a:p>
            <a:pPr lvl="1" eaLnBrk="1" hangingPunct="1">
              <a:buFont typeface="Wingdings" pitchFamily="2" charset="2"/>
              <a:buChar char="§"/>
            </a:pPr>
            <a:r>
              <a:rPr lang="en-US" dirty="0"/>
              <a:t>How will you go about collecting all the best solutions?</a:t>
            </a:r>
            <a:endParaRPr lang="en-US" baseline="0" dirty="0"/>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Solution Test</a:t>
            </a:r>
          </a:p>
          <a:p>
            <a:pPr lvl="1" eaLnBrk="1" hangingPunct="1">
              <a:buFont typeface="Wingdings" pitchFamily="2" charset="2"/>
              <a:buChar char="§"/>
            </a:pPr>
            <a:r>
              <a:rPr lang="en-US" dirty="0"/>
              <a:t>Are these solutions long-term or short-term solutions?</a:t>
            </a:r>
          </a:p>
          <a:p>
            <a:pPr lvl="1" eaLnBrk="1" hangingPunct="1">
              <a:buFont typeface="Wingdings" pitchFamily="2" charset="2"/>
              <a:buChar char="§"/>
            </a:pPr>
            <a:r>
              <a:rPr lang="en-US" dirty="0"/>
              <a:t>What are some of the cost factors associated with the solutions?</a:t>
            </a:r>
          </a:p>
          <a:p>
            <a:pPr lvl="1" eaLnBrk="1" hangingPunct="1">
              <a:buFont typeface="Wingdings" pitchFamily="2" charset="2"/>
              <a:buChar char="§"/>
            </a:pPr>
            <a:r>
              <a:rPr lang="en-US" dirty="0"/>
              <a:t>Does your team like the solution or are they going to sabotage it because they are unhappy with the decision made?</a:t>
            </a:r>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Solution Selection</a:t>
            </a:r>
          </a:p>
          <a:p>
            <a:pPr lvl="1" eaLnBrk="1" hangingPunct="1">
              <a:buFont typeface="Wingdings" pitchFamily="2" charset="2"/>
              <a:buChar char="§"/>
            </a:pPr>
            <a:r>
              <a:rPr lang="en-US" dirty="0"/>
              <a:t>As the executive leader of the company are you comfortable with the decision you made?</a:t>
            </a:r>
          </a:p>
          <a:p>
            <a:pPr lvl="1" eaLnBrk="1" hangingPunct="1">
              <a:buFont typeface="Wingdings" pitchFamily="2" charset="2"/>
              <a:buChar char="§"/>
            </a:pPr>
            <a:r>
              <a:rPr lang="en-US" dirty="0"/>
              <a:t>How are you going to take a strong lead on this decision without alienating yourself?</a:t>
            </a:r>
          </a:p>
          <a:p>
            <a:pPr marL="190500" marR="0" lvl="0" indent="-190500" algn="l" defTabSz="914400" rtl="0" eaLnBrk="1" fontAlgn="base" latinLnBrk="0" hangingPunct="1">
              <a:lnSpc>
                <a:spcPct val="100000"/>
              </a:lnSpc>
              <a:spcBef>
                <a:spcPct val="30000"/>
              </a:spcBef>
              <a:spcAft>
                <a:spcPct val="0"/>
              </a:spcAft>
              <a:buClrTx/>
              <a:buSzTx/>
              <a:buFontTx/>
              <a:buChar char="•"/>
              <a:tabLst/>
              <a:defRPr/>
            </a:pPr>
            <a:r>
              <a:rPr lang="en-US" dirty="0"/>
              <a:t>Solution</a:t>
            </a:r>
            <a:r>
              <a:rPr lang="en-US" baseline="0" dirty="0"/>
              <a:t> Implementation</a:t>
            </a:r>
            <a:endParaRPr lang="en-US" dirty="0"/>
          </a:p>
          <a:p>
            <a:pPr lvl="1" eaLnBrk="1" hangingPunct="1">
              <a:buFont typeface="Wingdings" pitchFamily="2" charset="2"/>
              <a:buChar char="§"/>
            </a:pPr>
            <a:r>
              <a:rPr lang="en-US" dirty="0"/>
              <a:t>Evaluate and track how the solution is working?</a:t>
            </a:r>
          </a:p>
          <a:p>
            <a:pPr lvl="1" eaLnBrk="1" hangingPunct="1">
              <a:buFont typeface="Wingdings" pitchFamily="2" charset="2"/>
              <a:buChar char="§"/>
            </a:pPr>
            <a:r>
              <a:rPr lang="en-US" dirty="0"/>
              <a:t>Is it achieving the results that you wanted?</a:t>
            </a:r>
          </a:p>
          <a:p>
            <a:pPr lvl="1" eaLnBrk="1" hangingPunct="1">
              <a:buFont typeface="Wingdings" pitchFamily="2" charset="2"/>
              <a:buChar char="§"/>
            </a:pPr>
            <a:r>
              <a:rPr lang="en-US" dirty="0"/>
              <a:t>Is the results are poor, what steps do you need to take to adjust?</a:t>
            </a:r>
          </a:p>
          <a:p>
            <a:pPr lvl="1" eaLnBrk="1" hangingPunct="1">
              <a:buFont typeface="Wingdings" pitchFamily="2" charset="2"/>
              <a:buChar char="§"/>
            </a:pPr>
            <a:r>
              <a:rPr lang="en-US" dirty="0"/>
              <a:t>As the leader for the company, how will you appropriately change the solution direction without upsetting the environment or flow of the employees and production?</a:t>
            </a:r>
          </a:p>
        </p:txBody>
      </p:sp>
    </p:spTree>
    <p:extLst>
      <p:ext uri="{BB962C8B-B14F-4D97-AF65-F5344CB8AC3E}">
        <p14:creationId xmlns:p14="http://schemas.microsoft.com/office/powerpoint/2010/main" val="768014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A4E0F2E-69F3-4DB0-87BA-18CF96FB8742}" type="slidenum">
              <a:rPr lang="en-US" smtClean="0"/>
              <a:pPr eaLnBrk="1" hangingPunct="1"/>
              <a:t>59</a:t>
            </a:fld>
            <a:endParaRPr 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Can you name any other types of recent business process improvement examples?</a:t>
            </a:r>
          </a:p>
          <a:p>
            <a:pPr lvl="1" eaLnBrk="1" hangingPunct="1">
              <a:buFont typeface="Wingdings" pitchFamily="2" charset="2"/>
              <a:buChar char="§"/>
            </a:pPr>
            <a:r>
              <a:rPr lang="en-US" dirty="0">
                <a:latin typeface="Arial" pitchFamily="34" charset="0"/>
              </a:rPr>
              <a:t>Eliminate redundancies</a:t>
            </a:r>
          </a:p>
          <a:p>
            <a:pPr lvl="1" eaLnBrk="1" hangingPunct="1">
              <a:buFont typeface="Wingdings" pitchFamily="2" charset="2"/>
              <a:buChar char="§"/>
            </a:pPr>
            <a:r>
              <a:rPr lang="en-US" dirty="0">
                <a:latin typeface="Arial" pitchFamily="34" charset="0"/>
              </a:rPr>
              <a:t>Improve efficiency</a:t>
            </a:r>
          </a:p>
          <a:p>
            <a:pPr lvl="1" eaLnBrk="1" hangingPunct="1">
              <a:buFont typeface="Wingdings" pitchFamily="2" charset="2"/>
              <a:buChar char="§"/>
            </a:pPr>
            <a:r>
              <a:rPr lang="en-US" dirty="0">
                <a:latin typeface="Arial" pitchFamily="34" charset="0"/>
              </a:rPr>
              <a:t>Improve effectiveness</a:t>
            </a:r>
          </a:p>
          <a:p>
            <a:pPr lvl="1" eaLnBrk="1" hangingPunct="1">
              <a:buFont typeface="Wingdings" pitchFamily="2" charset="2"/>
              <a:buChar char="§"/>
            </a:pPr>
            <a:r>
              <a:rPr lang="en-US" dirty="0">
                <a:latin typeface="Arial" pitchFamily="34" charset="0"/>
              </a:rPr>
              <a:t>Streamline processes</a:t>
            </a:r>
          </a:p>
          <a:p>
            <a:pPr lvl="1" eaLnBrk="1" hangingPunct="1">
              <a:buFont typeface="Wingdings" pitchFamily="2" charset="2"/>
              <a:buChar char="§"/>
            </a:pPr>
            <a:r>
              <a:rPr lang="en-US" dirty="0">
                <a:latin typeface="Arial" pitchFamily="34" charset="0"/>
              </a:rPr>
              <a:t>Make your business better, faster, cheaper!</a:t>
            </a:r>
          </a:p>
          <a:p>
            <a:pPr lvl="1" eaLnBrk="1" hangingPunct="1">
              <a:buFont typeface="Wingdings" pitchFamily="2" charset="2"/>
              <a:buChar char="§"/>
            </a:pPr>
            <a:r>
              <a:rPr lang="en-US" dirty="0">
                <a:latin typeface="Arial" pitchFamily="34" charset="0"/>
              </a:rPr>
              <a:t>A great example of automation is the online checking for air travel</a:t>
            </a:r>
          </a:p>
        </p:txBody>
      </p:sp>
    </p:spTree>
    <p:extLst>
      <p:ext uri="{BB962C8B-B14F-4D97-AF65-F5344CB8AC3E}">
        <p14:creationId xmlns:p14="http://schemas.microsoft.com/office/powerpoint/2010/main" val="67631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B1F0F47-2975-411F-96E5-D46AFE1990D7}" type="slidenum">
              <a:rPr lang="en-US" smtClean="0"/>
              <a:pPr eaLnBrk="1" hangingPunct="1"/>
              <a:t>60</a:t>
            </a:fld>
            <a:endParaRPr lang="en-US"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Can you name an organization, product, or service that does not require any improvement?</a:t>
            </a:r>
          </a:p>
          <a:p>
            <a:pPr lvl="1" eaLnBrk="1" hangingPunct="1">
              <a:buFont typeface="Wingdings" pitchFamily="2" charset="2"/>
              <a:buChar char="§"/>
            </a:pPr>
            <a:r>
              <a:rPr lang="en-US" dirty="0">
                <a:latin typeface="Arial" pitchFamily="34" charset="0"/>
              </a:rPr>
              <a:t>This would be a perfect organization</a:t>
            </a:r>
            <a:r>
              <a:rPr lang="en-US" baseline="0" dirty="0">
                <a:latin typeface="Arial" pitchFamily="34" charset="0"/>
              </a:rPr>
              <a:t> which</a:t>
            </a:r>
            <a:r>
              <a:rPr lang="en-US" dirty="0">
                <a:latin typeface="Arial" pitchFamily="34" charset="0"/>
              </a:rPr>
              <a:t> does not exist</a:t>
            </a:r>
          </a:p>
          <a:p>
            <a:pPr eaLnBrk="1" hangingPunct="1"/>
            <a:r>
              <a:rPr lang="en-US" dirty="0">
                <a:latin typeface="Arial" pitchFamily="34" charset="0"/>
              </a:rPr>
              <a:t>Is continuous process improvement a one-time event?</a:t>
            </a:r>
          </a:p>
          <a:p>
            <a:pPr lvl="1" eaLnBrk="1" hangingPunct="1">
              <a:buFont typeface="Wingdings" pitchFamily="2" charset="2"/>
              <a:buChar char="§"/>
            </a:pPr>
            <a:r>
              <a:rPr lang="en-US" dirty="0">
                <a:latin typeface="Arial" pitchFamily="34" charset="0"/>
              </a:rPr>
              <a:t>No, it is continuous</a:t>
            </a:r>
          </a:p>
        </p:txBody>
      </p:sp>
    </p:spTree>
    <p:extLst>
      <p:ext uri="{BB962C8B-B14F-4D97-AF65-F5344CB8AC3E}">
        <p14:creationId xmlns:p14="http://schemas.microsoft.com/office/powerpoint/2010/main" val="3346675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09AA8D-EEB4-4CC2-B7F1-18053F02C2E0}" type="slidenum">
              <a:rPr lang="en-US" smtClean="0"/>
              <a:pPr eaLnBrk="1" hangingPunct="1"/>
              <a:t>61</a:t>
            </a:fld>
            <a:endParaRPr 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Ask your students to provide an example of each streamlining, bottleneck, and redundancy</a:t>
            </a:r>
          </a:p>
          <a:p>
            <a:pPr lvl="1" eaLnBrk="1" hangingPunct="1"/>
            <a:r>
              <a:rPr lang="en-US" dirty="0">
                <a:latin typeface="Arial" pitchFamily="34" charset="0"/>
              </a:rPr>
              <a:t>Streamlining: Automaticall</a:t>
            </a:r>
            <a:r>
              <a:rPr lang="en-US" baseline="0" dirty="0">
                <a:latin typeface="Arial" pitchFamily="34" charset="0"/>
              </a:rPr>
              <a:t>y s</a:t>
            </a:r>
            <a:r>
              <a:rPr lang="en-US" dirty="0">
                <a:latin typeface="Arial" pitchFamily="34" charset="0"/>
              </a:rPr>
              <a:t>ending</a:t>
            </a:r>
            <a:r>
              <a:rPr lang="en-US" baseline="0" dirty="0">
                <a:latin typeface="Arial" pitchFamily="34" charset="0"/>
              </a:rPr>
              <a:t> an email to a customer informing them that the product has shipped</a:t>
            </a:r>
          </a:p>
          <a:p>
            <a:pPr lvl="1" eaLnBrk="1" hangingPunct="1"/>
            <a:r>
              <a:rPr lang="en-US" baseline="0" dirty="0">
                <a:latin typeface="Arial" pitchFamily="34" charset="0"/>
              </a:rPr>
              <a:t>Bottleneck: So many new orders for a discounted product that the warehouse doesn’t have enough staff to gather, box, and ship the orders within the 24 hour promised timeframe</a:t>
            </a:r>
          </a:p>
          <a:p>
            <a:pPr lvl="1" eaLnBrk="1" hangingPunct="1"/>
            <a:r>
              <a:rPr lang="en-US" baseline="0" dirty="0">
                <a:latin typeface="Arial" pitchFamily="34" charset="0"/>
              </a:rPr>
              <a:t>Redundancy: Having the picker, warehouse manager, and shipping department employee check the order invoice against what is actually in the box</a:t>
            </a:r>
            <a:endParaRPr lang="en-US" dirty="0">
              <a:latin typeface="Arial" pitchFamily="34" charset="0"/>
            </a:endParaRPr>
          </a:p>
        </p:txBody>
      </p:sp>
    </p:spTree>
    <p:extLst>
      <p:ext uri="{BB962C8B-B14F-4D97-AF65-F5344CB8AC3E}">
        <p14:creationId xmlns:p14="http://schemas.microsoft.com/office/powerpoint/2010/main" val="1365062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336FADA-BB70-4164-AC7A-21EB892286CC}" type="slidenum">
              <a:rPr lang="en-US" smtClean="0"/>
              <a:pPr eaLnBrk="1" hangingPunct="1"/>
              <a:t>62</a:t>
            </a:fld>
            <a:endParaRPr lang="en-US"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Companies frequently strive to improve their business processes by performing tasks faster, cheaper, and better</a:t>
            </a:r>
          </a:p>
          <a:p>
            <a:pPr marL="190500" indent="-190500" eaLnBrk="1" hangingPunct="1"/>
            <a:r>
              <a:rPr lang="en-US" dirty="0"/>
              <a:t>The above figure displays different ways to travel the same road</a:t>
            </a:r>
          </a:p>
          <a:p>
            <a:pPr marL="190500" indent="-190500" eaLnBrk="1" hangingPunct="1"/>
            <a:r>
              <a:rPr lang="en-US" dirty="0"/>
              <a:t>A company could improve the way that it travels the road by moving from foot to horse and then from horse to car</a:t>
            </a:r>
          </a:p>
          <a:p>
            <a:pPr marL="190500" indent="-190500" eaLnBrk="1" hangingPunct="1"/>
            <a:r>
              <a:rPr lang="en-US" dirty="0"/>
              <a:t>However, true BPR would look at taking a different path. A company could forget about traveling on the same old road and use an airplane to get to its final destination. Companies often follow the same indirect path for doing business, not realizing there might be a different, faster, and more direct way of doing business.</a:t>
            </a:r>
          </a:p>
        </p:txBody>
      </p:sp>
    </p:spTree>
    <p:extLst>
      <p:ext uri="{BB962C8B-B14F-4D97-AF65-F5344CB8AC3E}">
        <p14:creationId xmlns:p14="http://schemas.microsoft.com/office/powerpoint/2010/main" val="2923428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887A513-8016-404B-991B-37AF1292DCDE}" type="slidenum">
              <a:rPr lang="en-US" smtClean="0"/>
              <a:pPr eaLnBrk="1" hangingPunct="1"/>
              <a:t>63</a:t>
            </a:fld>
            <a:endParaRPr lang="en-US" dirty="0"/>
          </a:p>
        </p:txBody>
      </p:sp>
      <p:sp>
        <p:nvSpPr>
          <p:cNvPr id="110595"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ln/>
        </p:spPr>
        <p:txBody>
          <a:bodyPr/>
          <a:lstStyle/>
          <a:p>
            <a:pPr eaLnBrk="1" hangingPunct="1">
              <a:defRPr/>
            </a:pPr>
            <a:r>
              <a:rPr lang="en-US" dirty="0">
                <a:latin typeface="Arial" pitchFamily="34" charset="0"/>
              </a:rPr>
              <a:t>What is the difference between continuous process improvement and business process reengineering?</a:t>
            </a:r>
          </a:p>
          <a:p>
            <a:pPr lvl="1" eaLnBrk="1" hangingPunct="1">
              <a:buFont typeface="Wingdings" pitchFamily="2" charset="2"/>
              <a:buChar char="§"/>
              <a:defRPr/>
            </a:pPr>
            <a:r>
              <a:rPr lang="en-US" dirty="0">
                <a:latin typeface="Arial" pitchFamily="34" charset="0"/>
              </a:rPr>
              <a:t>BPR relies on a different school of thought than continuous process improvement</a:t>
            </a:r>
          </a:p>
          <a:p>
            <a:pPr lvl="1" eaLnBrk="1" hangingPunct="1">
              <a:buFont typeface="Wingdings" pitchFamily="2" charset="2"/>
              <a:buChar char="§"/>
              <a:defRPr/>
            </a:pPr>
            <a:r>
              <a:rPr lang="en-US" i="1" dirty="0">
                <a:latin typeface="Arial" pitchFamily="34" charset="0"/>
              </a:rPr>
              <a:t>In the extreme</a:t>
            </a:r>
            <a:r>
              <a:rPr lang="en-US" dirty="0">
                <a:latin typeface="Arial" pitchFamily="34" charset="0"/>
              </a:rPr>
              <a:t>, BPR assumes the current process is irrelevant, does not work, or is broken and must be overhauled from scratch</a:t>
            </a:r>
          </a:p>
          <a:p>
            <a:pPr lvl="1" eaLnBrk="1" hangingPunct="1">
              <a:buFont typeface="Wingdings" pitchFamily="2" charset="2"/>
              <a:buChar char="§"/>
              <a:defRPr/>
            </a:pPr>
            <a:r>
              <a:rPr lang="en-US" dirty="0">
                <a:latin typeface="Arial" pitchFamily="34" charset="0"/>
              </a:rPr>
              <a:t>Such a clean slate enables business process designers to disassociate themselves from today’s process and focus on a new process</a:t>
            </a:r>
          </a:p>
          <a:p>
            <a:pPr lvl="1" eaLnBrk="1" hangingPunct="1">
              <a:buFont typeface="Wingdings" pitchFamily="2" charset="2"/>
              <a:buChar char="§"/>
              <a:defRPr/>
            </a:pPr>
            <a:r>
              <a:rPr lang="en-US" dirty="0">
                <a:latin typeface="Arial" pitchFamily="34" charset="0"/>
              </a:rPr>
              <a:t>It is like the designers projecting themselves into the future and asking: What should the process look like? What do customers want it to look like? What do other employees want it to look like? How do best-in-class companies do it? How can new technology facilitate the process?</a:t>
            </a:r>
          </a:p>
          <a:p>
            <a:pPr marL="190500" indent="-190500" eaLnBrk="1" hangingPunct="1">
              <a:defRPr/>
            </a:pPr>
            <a:r>
              <a:rPr lang="en-US" dirty="0"/>
              <a:t>BPR reached its heyday in the early 1990s when Michael Hammer and James Champy published their best-selling book, </a:t>
            </a:r>
            <a:r>
              <a:rPr lang="en-US" i="1" dirty="0"/>
              <a:t>Reengineering the Corporation</a:t>
            </a:r>
            <a:r>
              <a:rPr lang="en-US" dirty="0"/>
              <a:t>. </a:t>
            </a:r>
          </a:p>
          <a:p>
            <a:pPr marL="190500" indent="-190500" eaLnBrk="1" hangingPunct="1">
              <a:defRPr/>
            </a:pPr>
            <a:r>
              <a:rPr lang="en-US" dirty="0"/>
              <a:t>The authors promoted the idea that radical redesign and reorganization of an enterprise (wiping the slate clean) sometimes was necessary to lower costs and increase quality of service and that information technology was the key enabler for that radical change. </a:t>
            </a:r>
          </a:p>
          <a:p>
            <a:pPr marL="190500" indent="-190500" eaLnBrk="1" hangingPunct="1">
              <a:defRPr/>
            </a:pPr>
            <a:r>
              <a:rPr lang="en-US" dirty="0"/>
              <a:t>Hammer and Champy believed that the workflow design in most large corporations was based on invalid assumptions about technology, people, and organizational goals. They suggested seven principles of reengineering to streamline the work process and thereby achieve significant improvement in quality, time management, and cost.</a:t>
            </a:r>
          </a:p>
        </p:txBody>
      </p:sp>
    </p:spTree>
    <p:extLst>
      <p:ext uri="{BB962C8B-B14F-4D97-AF65-F5344CB8AC3E}">
        <p14:creationId xmlns:p14="http://schemas.microsoft.com/office/powerpoint/2010/main" val="2023493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6D0E5EA-1617-4713-8BDE-9DE1C2F09BAE}" type="slidenum">
              <a:rPr lang="en-US" smtClean="0"/>
              <a:pPr eaLnBrk="1" hangingPunct="1"/>
              <a:t>64</a:t>
            </a:fld>
            <a:endParaRPr lang="en-US"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Radical and fundamentally new business processes enabled Progressive Insurance to slash the claims settlement from 31 days to four hours. Typically, car insurance companies follow this standard claims resolution process: The customer gets into an accident, has the car towed, and finds a ride home. The customer then calls the insurance company to begin the claims process, which usually takes over a month (see Figure).  </a:t>
            </a:r>
          </a:p>
          <a:p>
            <a:pPr marL="190500" indent="-190500" eaLnBrk="1" hangingPunct="1"/>
            <a:r>
              <a:rPr lang="en-US" dirty="0"/>
              <a:t>Progressive Insurance improved service to its customers by offering a mobile claims process. When a customer has a car accident he or she calls in the claim on the spot. The Progressive claims adjustor comes to the accident and performs a mobile claims process, surveying the scene and taking digital photographs. The adjustor then offers the customer on-site payment, towing services, and a ride home. (see Figure).</a:t>
            </a:r>
          </a:p>
        </p:txBody>
      </p:sp>
    </p:spTree>
    <p:extLst>
      <p:ext uri="{BB962C8B-B14F-4D97-AF65-F5344CB8AC3E}">
        <p14:creationId xmlns:p14="http://schemas.microsoft.com/office/powerpoint/2010/main" val="3194132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6AD6F3-E752-486F-84C3-DDBDFF6B7451}" type="slidenum">
              <a:rPr lang="en-US" smtClean="0"/>
              <a:pPr eaLnBrk="1" hangingPunct="1"/>
              <a:t>65</a:t>
            </a:fld>
            <a:endParaRPr 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Organizations are only as effective as their business processes</a:t>
            </a:r>
          </a:p>
          <a:p>
            <a:pPr eaLnBrk="1" hangingPunct="1"/>
            <a:r>
              <a:rPr lang="en-US" dirty="0">
                <a:latin typeface="Arial" pitchFamily="34" charset="0"/>
              </a:rPr>
              <a:t>Developing logical business processes can help an organization achieve its goals</a:t>
            </a:r>
          </a:p>
          <a:p>
            <a:pPr>
              <a:buFontTx/>
              <a:buNone/>
            </a:pPr>
            <a:r>
              <a:rPr lang="en-US" b="1" dirty="0"/>
              <a:t>CLASSROOM EXERCISE</a:t>
            </a:r>
            <a:endParaRPr lang="en-US" dirty="0"/>
          </a:p>
          <a:p>
            <a:pPr>
              <a:buFontTx/>
              <a:buNone/>
            </a:pPr>
            <a:r>
              <a:rPr lang="en-US" b="1" dirty="0"/>
              <a:t>Examining And Reengineering A College Business Process</a:t>
            </a:r>
            <a:endParaRPr lang="en-US" dirty="0"/>
          </a:p>
          <a:p>
            <a:r>
              <a:rPr lang="en-US" dirty="0"/>
              <a:t>Ask your students to discuss issues they have encountered around the college due to an inefficient or ineffective process. </a:t>
            </a:r>
          </a:p>
          <a:p>
            <a:r>
              <a:rPr lang="en-US" dirty="0"/>
              <a:t>Choose one of the processes, break your students into groups, and ask them to reengineer the process. </a:t>
            </a:r>
          </a:p>
          <a:p>
            <a:r>
              <a:rPr lang="en-US" dirty="0"/>
              <a:t>How would they change it to make it more effective or more efficient? </a:t>
            </a:r>
          </a:p>
          <a:p>
            <a:r>
              <a:rPr lang="en-US" dirty="0"/>
              <a:t>Would they add a new technology device to help with the process such as a scanner, PDA, or RFID? </a:t>
            </a:r>
          </a:p>
          <a:p>
            <a:r>
              <a:rPr lang="en-US" dirty="0"/>
              <a:t>Be sure to have them diagram the As-Is process and the To-Be process. Have them present their reengineered processes to the class.</a:t>
            </a:r>
          </a:p>
        </p:txBody>
      </p:sp>
    </p:spTree>
    <p:extLst>
      <p:ext uri="{BB962C8B-B14F-4D97-AF65-F5344CB8AC3E}">
        <p14:creationId xmlns:p14="http://schemas.microsoft.com/office/powerpoint/2010/main" val="2612003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FAEF375-FA6F-428E-A16F-9F16D83C3D3A}" type="slidenum">
              <a:rPr lang="en-US" smtClean="0"/>
              <a:pPr eaLnBrk="1" hangingPunct="1"/>
              <a:t>66</a:t>
            </a:fld>
            <a:endParaRPr 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This diagram displays the process of an online banking process model</a:t>
            </a:r>
          </a:p>
          <a:p>
            <a:pPr eaLnBrk="1" hangingPunct="1"/>
            <a:r>
              <a:rPr lang="en-US" dirty="0">
                <a:latin typeface="Arial" pitchFamily="34" charset="0"/>
              </a:rPr>
              <a:t>Ask your students to diagram an example of a customer placing an order at Amazon</a:t>
            </a:r>
          </a:p>
        </p:txBody>
      </p:sp>
    </p:spTree>
    <p:extLst>
      <p:ext uri="{BB962C8B-B14F-4D97-AF65-F5344CB8AC3E}">
        <p14:creationId xmlns:p14="http://schemas.microsoft.com/office/powerpoint/2010/main" val="1782774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3B79C05-6468-4A84-BC3D-D6DFA609CB1F}" type="slidenum">
              <a:rPr lang="en-US" smtClean="0"/>
              <a:pPr eaLnBrk="1" hangingPunct="1"/>
              <a:t>67</a:t>
            </a:fld>
            <a:endParaRPr 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Potential order fulfillment process model such as Amazon.com might use</a:t>
            </a:r>
          </a:p>
        </p:txBody>
      </p:sp>
    </p:spTree>
    <p:extLst>
      <p:ext uri="{BB962C8B-B14F-4D97-AF65-F5344CB8AC3E}">
        <p14:creationId xmlns:p14="http://schemas.microsoft.com/office/powerpoint/2010/main" val="319025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EC34341-A809-4846-8624-F42BB4986140}" type="slidenum">
              <a:rPr lang="en-US" smtClean="0"/>
              <a:pPr eaLnBrk="1" hangingPunct="1"/>
              <a:t>11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dirty="0"/>
          </a:p>
        </p:txBody>
      </p:sp>
    </p:spTree>
    <p:extLst>
      <p:ext uri="{BB962C8B-B14F-4D97-AF65-F5344CB8AC3E}">
        <p14:creationId xmlns:p14="http://schemas.microsoft.com/office/powerpoint/2010/main" val="2329922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dirty="0"/>
              <a:t>Making Business Decisions - Understanding  the way people makes decisions is critical to embrace.</a:t>
            </a:r>
            <a:r>
              <a:rPr lang="en-US" baseline="0" dirty="0"/>
              <a:t> The </a:t>
            </a:r>
            <a:r>
              <a:rPr lang="en-US" dirty="0"/>
              <a:t>way people make decisions is going to affect your business and the culture that is created there.  </a:t>
            </a:r>
          </a:p>
          <a:p>
            <a:pPr>
              <a:buFontTx/>
              <a:buNone/>
            </a:pPr>
            <a:r>
              <a:rPr lang="en-US" dirty="0"/>
              <a:t>Ask your students to differentiate between</a:t>
            </a:r>
            <a:r>
              <a:rPr lang="en-US" baseline="0" dirty="0"/>
              <a:t> strategic, managerial, and operational with an example such as Target</a:t>
            </a:r>
          </a:p>
          <a:p>
            <a:pPr marL="403225" lvl="1" indent="-119063">
              <a:buFont typeface="Wingdings" pitchFamily="2" charset="2"/>
              <a:buChar char="§"/>
            </a:pPr>
            <a:r>
              <a:rPr lang="en-US" baseline="0" dirty="0"/>
              <a:t>Strategic, CIO, CFO, CEO</a:t>
            </a:r>
          </a:p>
          <a:p>
            <a:pPr marL="403225" lvl="1" indent="-119063">
              <a:buFont typeface="Wingdings" pitchFamily="2" charset="2"/>
              <a:buChar char="§"/>
            </a:pPr>
            <a:r>
              <a:rPr lang="en-US" baseline="0" dirty="0"/>
              <a:t>Managerial, Regional district manager, Store manager</a:t>
            </a:r>
          </a:p>
          <a:p>
            <a:pPr marL="403225" lvl="1" indent="-119063">
              <a:buFont typeface="Wingdings" pitchFamily="2" charset="2"/>
              <a:buChar char="§"/>
            </a:pPr>
            <a:r>
              <a:rPr lang="en-US" baseline="0" dirty="0"/>
              <a:t>Operational, cashier, customer service representative, inventory stocker, </a:t>
            </a:r>
            <a:r>
              <a:rPr lang="en-US" baseline="0" dirty="0" smtClean="0"/>
              <a:t>janitor</a:t>
            </a:r>
            <a:r>
              <a:rPr lang="zh-TW" altLang="en-US" baseline="0" dirty="0" smtClean="0"/>
              <a:t>守卫</a:t>
            </a:r>
            <a:endParaRPr 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97483E3-950C-4FDB-B008-2682DB4413AE}" type="slidenum">
              <a:rPr lang="en-US" smtClean="0"/>
              <a:pPr eaLnBrk="1" hangingPunct="1"/>
              <a:t>12</a:t>
            </a:fld>
            <a:endParaRPr lang="en-US" dirty="0"/>
          </a:p>
        </p:txBody>
      </p:sp>
    </p:spTree>
    <p:extLst>
      <p:ext uri="{BB962C8B-B14F-4D97-AF65-F5344CB8AC3E}">
        <p14:creationId xmlns:p14="http://schemas.microsoft.com/office/powerpoint/2010/main" val="3252651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buFontTx/>
              <a:buNone/>
              <a:defRPr/>
            </a:pPr>
            <a:r>
              <a:rPr lang="en-US" b="1" dirty="0"/>
              <a:t>Operational Decision Making</a:t>
            </a:r>
          </a:p>
          <a:p>
            <a:pPr lvl="0">
              <a:defRPr/>
            </a:pPr>
            <a:r>
              <a:rPr lang="en-US" b="1" dirty="0"/>
              <a:t>Employee Type:  </a:t>
            </a:r>
            <a:r>
              <a:rPr lang="en-US" dirty="0"/>
              <a:t>lower management, analysts, staff</a:t>
            </a:r>
          </a:p>
          <a:p>
            <a:pPr lvl="0">
              <a:defRPr/>
            </a:pPr>
            <a:r>
              <a:rPr lang="en-US" b="1" dirty="0"/>
              <a:t>Focus:</a:t>
            </a:r>
            <a:r>
              <a:rPr lang="en-US" dirty="0"/>
              <a:t> Internal, functional</a:t>
            </a:r>
          </a:p>
          <a:p>
            <a:pPr lvl="0">
              <a:defRPr/>
            </a:pPr>
            <a:r>
              <a:rPr lang="en-US" b="1" dirty="0"/>
              <a:t>Time Frame: </a:t>
            </a:r>
            <a:r>
              <a:rPr lang="en-US" dirty="0"/>
              <a:t>Short term, day-to-day operations</a:t>
            </a:r>
          </a:p>
          <a:p>
            <a:pPr lvl="0">
              <a:defRPr/>
            </a:pPr>
            <a:r>
              <a:rPr lang="en-US" b="1" dirty="0"/>
              <a:t>Decision Types: </a:t>
            </a:r>
            <a:r>
              <a:rPr lang="en-US" dirty="0"/>
              <a:t>Structured, recurring, repetitive</a:t>
            </a:r>
          </a:p>
          <a:p>
            <a:pPr lvl="0">
              <a:defRPr/>
            </a:pPr>
            <a:r>
              <a:rPr lang="en-US" b="1" dirty="0"/>
              <a:t>MIS Type: </a:t>
            </a:r>
            <a:r>
              <a:rPr lang="en-US" dirty="0"/>
              <a:t>Information</a:t>
            </a:r>
          </a:p>
          <a:p>
            <a:pPr lvl="0">
              <a:defRPr/>
            </a:pPr>
            <a:r>
              <a:rPr lang="en-US" b="1" dirty="0"/>
              <a:t>Metrics: </a:t>
            </a:r>
            <a:r>
              <a:rPr lang="en-US" dirty="0"/>
              <a:t>Key performance indicators focus on efficiency</a:t>
            </a:r>
          </a:p>
          <a:p>
            <a:pPr>
              <a:defRPr/>
            </a:pPr>
            <a:r>
              <a:rPr lang="en-US" b="1" dirty="0"/>
              <a:t>Examples: </a:t>
            </a:r>
          </a:p>
          <a:p>
            <a:pPr lvl="1">
              <a:buFont typeface="Wingdings" pitchFamily="2" charset="2"/>
              <a:buChar char="§"/>
              <a:defRPr/>
            </a:pPr>
            <a:r>
              <a:rPr lang="en-US" dirty="0"/>
              <a:t>How many employees are out sick?</a:t>
            </a:r>
          </a:p>
          <a:p>
            <a:pPr lvl="1">
              <a:buFont typeface="Wingdings" pitchFamily="2" charset="2"/>
              <a:buChar char="§"/>
              <a:defRPr/>
            </a:pPr>
            <a:r>
              <a:rPr lang="en-US" dirty="0"/>
              <a:t>How many products need to be made today?</a:t>
            </a:r>
          </a:p>
          <a:p>
            <a:pPr lvl="1">
              <a:buFont typeface="Wingdings" pitchFamily="2" charset="2"/>
              <a:buChar char="§"/>
              <a:defRPr/>
            </a:pPr>
            <a:r>
              <a:rPr lang="en-US" dirty="0"/>
              <a:t>What are next week’s production requirements?</a:t>
            </a:r>
          </a:p>
          <a:p>
            <a:pPr lvl="1">
              <a:buFont typeface="Wingdings" pitchFamily="2" charset="2"/>
              <a:buChar char="§"/>
              <a:defRPr/>
            </a:pPr>
            <a:r>
              <a:rPr lang="en-US" dirty="0"/>
              <a:t>How much inventory is in the warehouse?</a:t>
            </a:r>
          </a:p>
          <a:p>
            <a:pPr lvl="1">
              <a:buFont typeface="Wingdings" pitchFamily="2" charset="2"/>
              <a:buChar char="§"/>
              <a:defRPr/>
            </a:pPr>
            <a:r>
              <a:rPr lang="en-US" dirty="0"/>
              <a:t>How many problems occurred when running payroll?</a:t>
            </a:r>
          </a:p>
          <a:p>
            <a:pPr lvl="1">
              <a:buFont typeface="Wingdings" pitchFamily="2" charset="2"/>
              <a:buChar char="§"/>
              <a:defRPr/>
            </a:pPr>
            <a:r>
              <a:rPr lang="en-US" dirty="0"/>
              <a:t>Which employees are on vacation?</a:t>
            </a:r>
          </a:p>
          <a:p>
            <a:pPr lvl="0">
              <a:defRPr/>
            </a:pPr>
            <a:r>
              <a:rPr lang="en-US" b="1" dirty="0"/>
              <a:t>What are some examples of types of systems or activities at this level?</a:t>
            </a:r>
          </a:p>
          <a:p>
            <a:pPr lvl="1">
              <a:defRPr/>
            </a:pPr>
            <a:r>
              <a:rPr lang="en-US" dirty="0"/>
              <a:t>Payroll</a:t>
            </a:r>
          </a:p>
          <a:p>
            <a:pPr lvl="1">
              <a:defRPr/>
            </a:pPr>
            <a:r>
              <a:rPr lang="en-US" dirty="0"/>
              <a:t>Training &amp; development</a:t>
            </a:r>
          </a:p>
          <a:p>
            <a:pPr lvl="1">
              <a:defRPr/>
            </a:pPr>
            <a:r>
              <a:rPr lang="en-US" dirty="0"/>
              <a:t>Accounts payable &amp; receivable</a:t>
            </a:r>
          </a:p>
          <a:p>
            <a:pPr lvl="1">
              <a:defRPr/>
            </a:pPr>
            <a:r>
              <a:rPr lang="en-US" dirty="0"/>
              <a:t>Employee record keeping</a:t>
            </a:r>
          </a:p>
          <a:p>
            <a:pPr lvl="1">
              <a:defRPr/>
            </a:pPr>
            <a:r>
              <a:rPr lang="en-US" dirty="0"/>
              <a:t>Scheduling</a:t>
            </a:r>
          </a:p>
          <a:p>
            <a:pPr lvl="1">
              <a:defRPr/>
            </a:pPr>
            <a:r>
              <a:rPr lang="en-US" dirty="0"/>
              <a:t>Order processing</a:t>
            </a:r>
          </a:p>
          <a:p>
            <a:pPr lvl="1">
              <a:defRPr/>
            </a:pPr>
            <a:r>
              <a:rPr lang="en-US" dirty="0"/>
              <a:t>Order tracking</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32BEBB4-95DD-4AC7-9504-D236178E4BE6}" type="slidenum">
              <a:rPr lang="en-US" smtClean="0"/>
              <a:pPr eaLnBrk="1" hangingPunct="1"/>
              <a:t>13</a:t>
            </a:fld>
            <a:endParaRPr lang="en-US" dirty="0"/>
          </a:p>
        </p:txBody>
      </p:sp>
    </p:spTree>
    <p:extLst>
      <p:ext uri="{BB962C8B-B14F-4D97-AF65-F5344CB8AC3E}">
        <p14:creationId xmlns:p14="http://schemas.microsoft.com/office/powerpoint/2010/main" val="32670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buFontTx/>
              <a:buNone/>
              <a:defRPr/>
            </a:pPr>
            <a:r>
              <a:rPr lang="en-US" b="1" dirty="0"/>
              <a:t>Managerial Decision Making</a:t>
            </a:r>
          </a:p>
          <a:p>
            <a:pPr lvl="0">
              <a:defRPr/>
            </a:pPr>
            <a:r>
              <a:rPr lang="en-US" b="1" dirty="0"/>
              <a:t>Employee Type: </a:t>
            </a:r>
            <a:r>
              <a:rPr lang="en-US" dirty="0"/>
              <a:t>Middle mgmt., managers, directors</a:t>
            </a:r>
            <a:endParaRPr lang="en-US" b="1" dirty="0"/>
          </a:p>
          <a:p>
            <a:pPr lvl="0">
              <a:defRPr/>
            </a:pPr>
            <a:r>
              <a:rPr lang="en-US" b="1" dirty="0"/>
              <a:t>Focus:</a:t>
            </a:r>
            <a:r>
              <a:rPr lang="en-US" dirty="0"/>
              <a:t> Internal, cross-functional</a:t>
            </a:r>
          </a:p>
          <a:p>
            <a:pPr lvl="0">
              <a:defRPr/>
            </a:pPr>
            <a:r>
              <a:rPr lang="en-US" b="1" dirty="0"/>
              <a:t>Time Frame: </a:t>
            </a:r>
            <a:r>
              <a:rPr lang="en-US" dirty="0"/>
              <a:t>Short term, daily, monthly, yearly</a:t>
            </a:r>
          </a:p>
          <a:p>
            <a:pPr lvl="0">
              <a:defRPr/>
            </a:pPr>
            <a:r>
              <a:rPr lang="en-US" b="1" dirty="0"/>
              <a:t>Decision Types: </a:t>
            </a:r>
            <a:r>
              <a:rPr lang="en-US" dirty="0"/>
              <a:t>Semistructured, adhoc, reporting</a:t>
            </a:r>
          </a:p>
          <a:p>
            <a:pPr lvl="0">
              <a:defRPr/>
            </a:pPr>
            <a:r>
              <a:rPr lang="en-US" b="1" dirty="0"/>
              <a:t>MIS Type: </a:t>
            </a:r>
            <a:r>
              <a:rPr lang="en-US" dirty="0"/>
              <a:t>Business Intelligence</a:t>
            </a:r>
          </a:p>
          <a:p>
            <a:pPr lvl="0">
              <a:defRPr/>
            </a:pPr>
            <a:r>
              <a:rPr lang="en-US" b="1" dirty="0"/>
              <a:t>Metrics: </a:t>
            </a:r>
            <a:r>
              <a:rPr lang="en-US" dirty="0"/>
              <a:t>KPIs focusing on efficiency, and CSFs focusing on effectiveness</a:t>
            </a:r>
          </a:p>
          <a:p>
            <a:pPr lvl="0">
              <a:defRPr/>
            </a:pPr>
            <a:r>
              <a:rPr lang="en-US" b="1" dirty="0"/>
              <a:t>Examples: </a:t>
            </a:r>
          </a:p>
          <a:p>
            <a:pPr lvl="1">
              <a:buFont typeface="Wingdings" pitchFamily="2" charset="2"/>
              <a:buChar char="§"/>
              <a:defRPr/>
            </a:pPr>
            <a:r>
              <a:rPr lang="en-US" dirty="0"/>
              <a:t>Who are our best customers by region, by sales representatives, by product?</a:t>
            </a:r>
          </a:p>
          <a:p>
            <a:pPr lvl="1">
              <a:buFont typeface="Wingdings" pitchFamily="2" charset="2"/>
              <a:buChar char="§"/>
              <a:defRPr/>
            </a:pPr>
            <a:r>
              <a:rPr lang="en-US" dirty="0"/>
              <a:t>What are the sales forecasts for next month?  How do they compare to actual sales for last year?</a:t>
            </a:r>
          </a:p>
          <a:p>
            <a:pPr lvl="1">
              <a:buFont typeface="Wingdings" pitchFamily="2" charset="2"/>
              <a:buChar char="§"/>
              <a:defRPr/>
            </a:pPr>
            <a:r>
              <a:rPr lang="en-US" dirty="0"/>
              <a:t>What was the difference between expected sales and actual sales for each month?</a:t>
            </a:r>
          </a:p>
          <a:p>
            <a:pPr lvl="1">
              <a:buFont typeface="Wingdings" pitchFamily="2" charset="2"/>
              <a:buChar char="§"/>
              <a:defRPr/>
            </a:pPr>
            <a:r>
              <a:rPr lang="en-US" dirty="0"/>
              <a:t>What was the impact of last month’s marketing campaign on sales?</a:t>
            </a:r>
          </a:p>
          <a:p>
            <a:pPr lvl="1">
              <a:buFont typeface="Wingdings" pitchFamily="2" charset="2"/>
              <a:buChar char="§"/>
              <a:defRPr/>
            </a:pPr>
            <a:r>
              <a:rPr lang="en-US" dirty="0"/>
              <a:t>What types of ad hoc or unplanned reports might the company require next month?</a:t>
            </a:r>
          </a:p>
          <a:p>
            <a:pPr lvl="0">
              <a:defRPr/>
            </a:pPr>
            <a:r>
              <a:rPr lang="en-US" b="1" dirty="0"/>
              <a:t>What are some examples of types of systems or activities at this level?</a:t>
            </a:r>
          </a:p>
          <a:p>
            <a:pPr lvl="1">
              <a:buFont typeface="Wingdings" pitchFamily="2" charset="2"/>
              <a:buChar char="§"/>
              <a:defRPr/>
            </a:pPr>
            <a:r>
              <a:rPr lang="en-US" dirty="0"/>
              <a:t>Sales management</a:t>
            </a:r>
          </a:p>
          <a:p>
            <a:pPr lvl="1">
              <a:buFont typeface="Wingdings" pitchFamily="2" charset="2"/>
              <a:buChar char="§"/>
              <a:defRPr/>
            </a:pPr>
            <a:r>
              <a:rPr lang="en-US" dirty="0"/>
              <a:t>Pricing &amp; profitability</a:t>
            </a:r>
          </a:p>
          <a:p>
            <a:pPr lvl="1">
              <a:buFont typeface="Wingdings" pitchFamily="2" charset="2"/>
              <a:buChar char="§"/>
              <a:defRPr/>
            </a:pPr>
            <a:r>
              <a:rPr lang="en-US" dirty="0"/>
              <a:t>Contract analysis</a:t>
            </a:r>
          </a:p>
          <a:p>
            <a:pPr lvl="1">
              <a:buFont typeface="Wingdings" pitchFamily="2" charset="2"/>
              <a:buChar char="§"/>
              <a:defRPr/>
            </a:pPr>
            <a:r>
              <a:rPr lang="en-US" dirty="0"/>
              <a:t>Production costs</a:t>
            </a:r>
          </a:p>
          <a:p>
            <a:pPr lvl="1">
              <a:buFont typeface="Wingdings" pitchFamily="2" charset="2"/>
              <a:buChar char="§"/>
              <a:defRPr/>
            </a:pPr>
            <a:r>
              <a:rPr lang="en-US" dirty="0"/>
              <a:t>Sales analysis by region</a:t>
            </a:r>
          </a:p>
          <a:p>
            <a:pPr lvl="1">
              <a:buFont typeface="Wingdings" pitchFamily="2" charset="2"/>
              <a:buChar char="§"/>
              <a:defRPr/>
            </a:pPr>
            <a:r>
              <a:rPr lang="en-US" dirty="0"/>
              <a:t>Inventory</a:t>
            </a:r>
          </a:p>
          <a:p>
            <a:pPr lvl="1">
              <a:buFont typeface="Wingdings" pitchFamily="2" charset="2"/>
              <a:buChar char="§"/>
              <a:defRPr/>
            </a:pPr>
            <a:r>
              <a:rPr lang="en-US" dirty="0"/>
              <a:t>Audits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048102-9047-4152-981C-A141A1C0257C}" type="slidenum">
              <a:rPr lang="en-US" smtClean="0"/>
              <a:pPr eaLnBrk="1" hangingPunct="1"/>
              <a:t>14</a:t>
            </a:fld>
            <a:endParaRPr lang="en-US" dirty="0"/>
          </a:p>
        </p:txBody>
      </p:sp>
    </p:spTree>
    <p:extLst>
      <p:ext uri="{BB962C8B-B14F-4D97-AF65-F5344CB8AC3E}">
        <p14:creationId xmlns:p14="http://schemas.microsoft.com/office/powerpoint/2010/main" val="175334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62956539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342900" indent="-342900">
              <a:spcAft>
                <a:spcPts val="800"/>
              </a:spcAft>
              <a:buClr>
                <a:srgbClr val="C00000"/>
              </a:buClr>
              <a:buFont typeface="Arial" panose="020B0604020202020204" pitchFamily="34" charset="0"/>
              <a:buChar char="•"/>
              <a:defRPr sz="2400"/>
            </a:lvl1pPr>
            <a:lvl2pPr marL="742950" indent="-285750">
              <a:spcAft>
                <a:spcPts val="800"/>
              </a:spcAft>
              <a:buClr>
                <a:srgbClr val="C00000"/>
              </a:buClr>
              <a:buFont typeface="Arial" panose="020B0604020202020204" pitchFamily="34" charset="0"/>
              <a:buChar char="•"/>
              <a:defRPr sz="2000"/>
            </a:lvl2pPr>
            <a:lvl3pPr marL="1143000" indent="-228600">
              <a:spcAft>
                <a:spcPts val="800"/>
              </a:spcAft>
              <a:buClr>
                <a:srgbClr val="C00000"/>
              </a:buClr>
              <a:buFont typeface="Arial" panose="020B0604020202020204" pitchFamily="34" charset="0"/>
              <a:buChar char="•"/>
              <a:defRPr sz="1800"/>
            </a:lvl3pPr>
            <a:lvl4pPr marL="1600200" indent="-228600">
              <a:spcAft>
                <a:spcPts val="800"/>
              </a:spcAft>
              <a:buClr>
                <a:srgbClr val="C00000"/>
              </a:buClr>
              <a:buFont typeface="Arial" panose="020B0604020202020204" pitchFamily="34" charset="0"/>
              <a:buChar char="•"/>
              <a:defRPr sz="1600"/>
            </a:lvl4pPr>
            <a:lvl5pPr marL="2057400" indent="-228600">
              <a:spcAft>
                <a:spcPts val="800"/>
              </a:spcAft>
              <a:buClr>
                <a:srgbClr val="C00000"/>
              </a:buClr>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2944992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9780191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5351766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4433040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351805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10068591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03404001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613597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5123446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9943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237641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820553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6254380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7677251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8554190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4487178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92273812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9195767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01436192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58510122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84001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6434210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1913669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4017727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2324125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536917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045819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6321121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9477359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60830037"/>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52237693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481202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7168169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72356925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58651996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84032413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17832683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09081349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6440943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9012583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9976298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2160354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14102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9612326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6030720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347018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959207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54220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 The McGraw-Hill Companies, All Rights Reserved</a:t>
            </a:r>
          </a:p>
        </p:txBody>
      </p:sp>
      <p:sp>
        <p:nvSpPr>
          <p:cNvPr id="227332" name="Rectangle 4"/>
          <p:cNvSpPr>
            <a:spLocks noGrp="1" noChangeArrowheads="1"/>
          </p:cNvSpPr>
          <p:nvPr>
            <p:ph type="subTitle" idx="1"/>
          </p:nvPr>
        </p:nvSpPr>
        <p:spPr>
          <a:xfrm>
            <a:off x="0" y="0"/>
            <a:ext cx="4343400" cy="6172200"/>
          </a:xfr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392415362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dirty="0"/>
              <a:pPr/>
              <a:t>10/3/2019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8434399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3.gif"/><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4158635278"/>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219"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146213491"/>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EABCC0-4015-442D-A50A-F28A526CE51D}"/>
              </a:ext>
            </a:extLst>
          </p:cNvPr>
          <p:cNvSpPr/>
          <p:nvPr userDrawn="1"/>
        </p:nvSpPr>
        <p:spPr>
          <a:xfrm>
            <a:off x="220579" y="6642556"/>
            <a:ext cx="8915400"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rgbClr val="6A6A6A"/>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282135754"/>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Copyright" descr="©McGraw-Hill Education&#10;"/>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
        <p:nvSpPr>
          <p:cNvPr id="4" name="Rectangle 3">
            <a:extLst>
              <a:ext uri="{FF2B5EF4-FFF2-40B4-BE49-F238E27FC236}">
                <a16:creationId xmlns:a16="http://schemas.microsoft.com/office/drawing/2014/main" id="{8C6D6EC8-697A-4767-8D15-05A4BC054CEA}"/>
              </a:ext>
            </a:extLst>
          </p:cNvPr>
          <p:cNvSpPr/>
          <p:nvPr userDrawn="1"/>
        </p:nvSpPr>
        <p:spPr>
          <a:xfrm>
            <a:off x="0" y="6674078"/>
            <a:ext cx="9144000" cy="215444"/>
          </a:xfrm>
          <a:prstGeom prst="rect">
            <a:avLst/>
          </a:prstGeom>
          <a:solidFill>
            <a:schemeClr val="bg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chemeClr val="bg1"/>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625967189"/>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173449591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1583212102"/>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slide" Target="slide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slide" Target="slide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1.xml"/><Relationship Id="rId4" Type="http://schemas.openxmlformats.org/officeDocument/2006/relationships/slide" Target="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D0AC-B083-4DF2-B976-0F53B9896EF2}"/>
              </a:ext>
            </a:extLst>
          </p:cNvPr>
          <p:cNvSpPr>
            <a:spLocks noGrp="1"/>
          </p:cNvSpPr>
          <p:nvPr>
            <p:ph type="ctrTitle"/>
          </p:nvPr>
        </p:nvSpPr>
        <p:spPr>
          <a:effectLst/>
        </p:spPr>
        <p:txBody>
          <a:bodyPr/>
          <a:lstStyle/>
          <a:p>
            <a:r>
              <a:rPr lang="en-US" b="1" dirty="0"/>
              <a:t>CHAPTER TWO</a:t>
            </a:r>
            <a:endParaRPr lang="en-US" dirty="0"/>
          </a:p>
        </p:txBody>
      </p:sp>
      <p:sp>
        <p:nvSpPr>
          <p:cNvPr id="309251" name="Rectangle 3"/>
          <p:cNvSpPr>
            <a:spLocks noGrp="1" noChangeArrowheads="1"/>
          </p:cNvSpPr>
          <p:nvPr>
            <p:ph type="body" sz="quarter" idx="10"/>
          </p:nvPr>
        </p:nvSpPr>
        <p:spPr>
          <a:effectLst/>
        </p:spPr>
        <p:txBody>
          <a:bodyPr rtlCol="0">
            <a:noAutofit/>
          </a:bodyPr>
          <a:lstStyle/>
          <a:p>
            <a:pPr algn="ctr" eaLnBrk="1" fontAlgn="auto" hangingPunct="1">
              <a:lnSpc>
                <a:spcPct val="90000"/>
              </a:lnSpc>
              <a:spcAft>
                <a:spcPts val="0"/>
              </a:spcAft>
              <a:defRPr/>
            </a:pPr>
            <a:r>
              <a:rPr lang="en-US" sz="2600" dirty="0">
                <a:effectLst/>
                <a:latin typeface="+mn-lt"/>
              </a:rPr>
              <a:t>Decisions and Processes</a:t>
            </a:r>
          </a:p>
          <a:p>
            <a:pPr algn="ctr" eaLnBrk="1" fontAlgn="auto" hangingPunct="1">
              <a:lnSpc>
                <a:spcPct val="90000"/>
              </a:lnSpc>
              <a:spcAft>
                <a:spcPts val="0"/>
              </a:spcAft>
              <a:defRPr/>
            </a:pPr>
            <a:r>
              <a:rPr lang="en-US" sz="2600" dirty="0">
                <a:latin typeface="+mn-lt"/>
              </a:rPr>
              <a:t>Value Driven Business</a:t>
            </a:r>
            <a:endParaRPr lang="en-US" sz="2600" dirty="0">
              <a:effectLst/>
              <a:latin typeface="+mn-lt"/>
            </a:endParaRPr>
          </a:p>
        </p:txBody>
      </p:sp>
      <p:sp>
        <p:nvSpPr>
          <p:cNvPr id="6" name="Text Placeholder 5"/>
          <p:cNvSpPr>
            <a:spLocks noGrp="1"/>
          </p:cNvSpPr>
          <p:nvPr>
            <p:ph type="body" sz="quarter" idx="11"/>
          </p:nvPr>
        </p:nvSpPr>
        <p:spPr/>
        <p:txBody>
          <a:bodyPr/>
          <a:lstStyle/>
          <a:p>
            <a:endParaRPr lang="en-US" dirty="0"/>
          </a:p>
        </p:txBody>
      </p:sp>
      <p:pic>
        <p:nvPicPr>
          <p:cNvPr id="3" name="Picture 2" descr="Cover of Business Driven Information Systems, sixth edition, by Paige Baltzan">
            <a:extLst>
              <a:ext uri="{FF2B5EF4-FFF2-40B4-BE49-F238E27FC236}">
                <a16:creationId xmlns:a16="http://schemas.microsoft.com/office/drawing/2014/main" id="{C3ABA1A0-5AE7-49F1-A386-2D89E5C54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914400"/>
            <a:ext cx="3200400" cy="4114800"/>
          </a:xfrm>
          <a:prstGeom prst="rect">
            <a:avLst/>
          </a:prstGeom>
        </p:spPr>
      </p:pic>
    </p:spTree>
    <p:extLst>
      <p:ext uri="{BB962C8B-B14F-4D97-AF65-F5344CB8AC3E}">
        <p14:creationId xmlns:p14="http://schemas.microsoft.com/office/powerpoint/2010/main" val="112757707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152400" y="152400"/>
            <a:ext cx="8763000" cy="6592574"/>
          </a:xfrm>
          <a:prstGeom prst="rect">
            <a:avLst/>
          </a:prstGeom>
        </p:spPr>
        <p:txBody>
          <a:bodyPr wrap="square">
            <a:spAutoFit/>
          </a:bodyPr>
          <a:lstStyle/>
          <a:p>
            <a:pPr marL="190500" lvl="0" indent="-190500" defTabSz="914400" fontAlgn="base">
              <a:spcBef>
                <a:spcPct val="30000"/>
              </a:spcBef>
              <a:spcAft>
                <a:spcPct val="0"/>
              </a:spcAft>
              <a:buFontTx/>
              <a:buChar char="•"/>
              <a:defRPr/>
            </a:pPr>
            <a:r>
              <a:rPr lang="en-US" altLang="zh-TW" sz="2400" dirty="0"/>
              <a:t>Solution Test</a:t>
            </a:r>
          </a:p>
          <a:p>
            <a:pPr lvl="1">
              <a:buFont typeface="Wingdings" pitchFamily="2" charset="2"/>
              <a:buChar char="§"/>
            </a:pPr>
            <a:r>
              <a:rPr lang="en-US" altLang="zh-TW" sz="2400" dirty="0"/>
              <a:t>Are these solutions long-term or short-term solutions?</a:t>
            </a:r>
          </a:p>
          <a:p>
            <a:pPr lvl="1">
              <a:buFont typeface="Wingdings" pitchFamily="2" charset="2"/>
              <a:buChar char="§"/>
            </a:pPr>
            <a:r>
              <a:rPr lang="en-US" altLang="zh-TW" sz="2400" dirty="0"/>
              <a:t>What are some of the cost factors associated with the solutions?</a:t>
            </a:r>
          </a:p>
          <a:p>
            <a:pPr lvl="1">
              <a:buFont typeface="Wingdings" pitchFamily="2" charset="2"/>
              <a:buChar char="§"/>
            </a:pPr>
            <a:r>
              <a:rPr lang="en-US" altLang="zh-TW" sz="2400" dirty="0"/>
              <a:t>Does your team like the solution or are they going to sabotage it because they are unhappy with the decision made</a:t>
            </a:r>
            <a:r>
              <a:rPr lang="en-US" altLang="zh-TW" sz="2400" dirty="0" smtClean="0"/>
              <a:t>?</a:t>
            </a:r>
            <a:r>
              <a:rPr lang="zh-TW" altLang="en-US" sz="1200" dirty="0"/>
              <a:t>破壞</a:t>
            </a:r>
            <a:endParaRPr lang="en-US" altLang="zh-TW" sz="1200" dirty="0"/>
          </a:p>
          <a:p>
            <a:pPr marL="190500" lvl="0" indent="-190500" defTabSz="914400" fontAlgn="base">
              <a:spcBef>
                <a:spcPct val="30000"/>
              </a:spcBef>
              <a:spcAft>
                <a:spcPct val="0"/>
              </a:spcAft>
              <a:buFontTx/>
              <a:buChar char="•"/>
              <a:defRPr/>
            </a:pPr>
            <a:r>
              <a:rPr lang="en-US" altLang="zh-TW" sz="2400" dirty="0"/>
              <a:t>Solution Selection</a:t>
            </a:r>
          </a:p>
          <a:p>
            <a:pPr lvl="1">
              <a:buFont typeface="Wingdings" pitchFamily="2" charset="2"/>
              <a:buChar char="§"/>
            </a:pPr>
            <a:r>
              <a:rPr lang="en-US" altLang="zh-TW" sz="2400" dirty="0"/>
              <a:t>As the executive leader of the company are you comfortable with the decision you made?</a:t>
            </a:r>
          </a:p>
          <a:p>
            <a:pPr lvl="1">
              <a:buFont typeface="Wingdings" pitchFamily="2" charset="2"/>
              <a:buChar char="§"/>
            </a:pPr>
            <a:r>
              <a:rPr lang="en-US" altLang="zh-TW" sz="2400" dirty="0"/>
              <a:t>How are you going to take a strong lead on this decision without alienating yourself</a:t>
            </a:r>
            <a:r>
              <a:rPr lang="en-US" altLang="zh-TW" sz="2400" dirty="0" smtClean="0"/>
              <a:t>?</a:t>
            </a:r>
            <a:r>
              <a:rPr lang="zh-TW" altLang="en-US" sz="1200" dirty="0"/>
              <a:t>疏远</a:t>
            </a:r>
            <a:endParaRPr lang="en-US" altLang="zh-TW" sz="1200" dirty="0"/>
          </a:p>
          <a:p>
            <a:pPr marL="190500" lvl="0" indent="-190500" defTabSz="914400" fontAlgn="base">
              <a:spcBef>
                <a:spcPct val="30000"/>
              </a:spcBef>
              <a:spcAft>
                <a:spcPct val="0"/>
              </a:spcAft>
              <a:buFontTx/>
              <a:buChar char="•"/>
              <a:defRPr/>
            </a:pPr>
            <a:r>
              <a:rPr lang="en-US" altLang="zh-TW" sz="2400" dirty="0"/>
              <a:t>Solution Implementation</a:t>
            </a:r>
          </a:p>
          <a:p>
            <a:pPr lvl="1">
              <a:buFont typeface="Wingdings" pitchFamily="2" charset="2"/>
              <a:buChar char="§"/>
            </a:pPr>
            <a:r>
              <a:rPr lang="en-US" altLang="zh-TW" sz="2400" dirty="0"/>
              <a:t>Evaluate and track how the solution is working?</a:t>
            </a:r>
          </a:p>
          <a:p>
            <a:pPr lvl="1">
              <a:buFont typeface="Wingdings" pitchFamily="2" charset="2"/>
              <a:buChar char="§"/>
            </a:pPr>
            <a:r>
              <a:rPr lang="en-US" altLang="zh-TW" sz="2400" dirty="0"/>
              <a:t>Is it achieving the results that you wanted?</a:t>
            </a:r>
          </a:p>
          <a:p>
            <a:pPr lvl="1">
              <a:buFont typeface="Wingdings" pitchFamily="2" charset="2"/>
              <a:buChar char="§"/>
            </a:pPr>
            <a:r>
              <a:rPr lang="en-US" altLang="zh-TW" sz="2400" dirty="0"/>
              <a:t>Is the results are poor, what steps do you need to take to adjust?</a:t>
            </a:r>
          </a:p>
          <a:p>
            <a:pPr lvl="1">
              <a:buFont typeface="Wingdings" pitchFamily="2" charset="2"/>
              <a:buChar char="§"/>
            </a:pPr>
            <a:r>
              <a:rPr lang="en-US" altLang="zh-TW" sz="2400" dirty="0"/>
              <a:t>As the leader for the company, how will you appropriately change the solution direction without upsetting the environment or flow of the employees and production</a:t>
            </a:r>
            <a:r>
              <a:rPr lang="en-US" altLang="zh-TW" sz="2400" dirty="0" smtClean="0"/>
              <a:t>?</a:t>
            </a:r>
            <a:r>
              <a:rPr lang="zh-TW" altLang="en-US" sz="1200" dirty="0"/>
              <a:t>推翻</a:t>
            </a:r>
          </a:p>
        </p:txBody>
      </p:sp>
    </p:spTree>
    <p:extLst>
      <p:ext uri="{BB962C8B-B14F-4D97-AF65-F5344CB8AC3E}">
        <p14:creationId xmlns:p14="http://schemas.microsoft.com/office/powerpoint/2010/main" val="13069930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0" y="1752600"/>
            <a:ext cx="1524000" cy="2895600"/>
          </a:xfrm>
        </p:spPr>
        <p:txBody>
          <a:bodyPr/>
          <a:lstStyle/>
          <a:p>
            <a:r>
              <a:rPr lang="en-US" sz="2800" dirty="0">
                <a:solidFill>
                  <a:srgbClr val="C00000"/>
                </a:solidFill>
              </a:rPr>
              <a:t>Figure 2.4 The Six-Step Decision-Making Process </a:t>
            </a:r>
            <a:endParaRPr lang="en-US" sz="3600" b="1" dirty="0">
              <a:solidFill>
                <a:schemeClr val="tx1"/>
              </a:solidFill>
            </a:endParaRPr>
          </a:p>
        </p:txBody>
      </p:sp>
      <p:pic>
        <p:nvPicPr>
          <p:cNvPr id="6" name="Picture 5" descr="A graphic defines six steps.">
            <a:extLst>
              <a:ext uri="{FF2B5EF4-FFF2-40B4-BE49-F238E27FC236}">
                <a16:creationId xmlns:a16="http://schemas.microsoft.com/office/drawing/2014/main" id="{2FDA712C-BE52-4EA3-86B6-BEBF3E7AFA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9084" y="381000"/>
            <a:ext cx="7637408" cy="5941904"/>
          </a:xfrm>
          <a:prstGeom prst="rect">
            <a:avLst/>
          </a:prstGeom>
        </p:spPr>
      </p:pic>
      <p:sp>
        <p:nvSpPr>
          <p:cNvPr id="9" name="Text Placeholder 8"/>
          <p:cNvSpPr>
            <a:spLocks noGrp="1"/>
          </p:cNvSpPr>
          <p:nvPr>
            <p:ph type="body" sz="quarter" idx="12"/>
          </p:nvPr>
        </p:nvSpPr>
        <p:spPr>
          <a:xfrm>
            <a:off x="3429000" y="6477000"/>
            <a:ext cx="2208976" cy="176150"/>
          </a:xfrm>
        </p:spPr>
        <p:txBody>
          <a:bodyPr/>
          <a:lstStyle/>
          <a:p>
            <a:r>
              <a:rPr lang="en-US" altLang="zh-TW" b="1" smtClean="0"/>
              <a:t>farfetch</a:t>
            </a:r>
            <a:r>
              <a:rPr lang="zh-TW" altLang="en-US" b="1" smtClean="0"/>
              <a:t>牵</a:t>
            </a:r>
            <a:r>
              <a:rPr lang="zh-TW" altLang="en-US" b="1"/>
              <a:t>强</a:t>
            </a:r>
            <a:endParaRPr lang="en-US" sz="1200" dirty="0"/>
          </a:p>
        </p:txBody>
      </p:sp>
      <p:sp>
        <p:nvSpPr>
          <p:cNvPr id="8" name="Text Placeholder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738239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solidFill>
                  <a:srgbClr val="C00000"/>
                </a:solidFill>
              </a:rPr>
              <a:t>Figure 2.5 Common Company Structure</a:t>
            </a:r>
            <a:endParaRPr lang="en-US" sz="3600" b="1" dirty="0">
              <a:solidFill>
                <a:schemeClr val="tx1"/>
              </a:solidFill>
            </a:endParaRPr>
          </a:p>
        </p:txBody>
      </p:sp>
      <p:sp>
        <p:nvSpPr>
          <p:cNvPr id="10243" name="Content Placeholder 2"/>
          <p:cNvSpPr>
            <a:spLocks noGrp="1"/>
          </p:cNvSpPr>
          <p:nvPr>
            <p:ph idx="1"/>
          </p:nvPr>
        </p:nvSpPr>
        <p:spPr>
          <a:xfrm>
            <a:off x="457200" y="884903"/>
            <a:ext cx="8229600" cy="1219200"/>
          </a:xfrm>
        </p:spPr>
        <p:txBody>
          <a:bodyPr/>
          <a:lstStyle/>
          <a:p>
            <a:pPr>
              <a:buFont typeface="Wingdings" pitchFamily="2" charset="2"/>
              <a:buNone/>
            </a:pPr>
            <a:r>
              <a:rPr lang="en-US" sz="2800" dirty="0"/>
              <a:t>Decision-making and problem-solving occur at each level in an organization</a:t>
            </a:r>
          </a:p>
        </p:txBody>
      </p:sp>
      <p:pic>
        <p:nvPicPr>
          <p:cNvPr id="4" name="Picture 3" descr="A pyramid, from the bottom up, reads operational, managerial, and strategic.">
            <a:extLst>
              <a:ext uri="{FF2B5EF4-FFF2-40B4-BE49-F238E27FC236}">
                <a16:creationId xmlns:a16="http://schemas.microsoft.com/office/drawing/2014/main" id="{7D9E5E84-3C5B-4B5F-8CB3-FF14CA45F9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46" y="1752600"/>
            <a:ext cx="7279507" cy="4724400"/>
          </a:xfrm>
          <a:prstGeom prst="rect">
            <a:avLst/>
          </a:prstGeom>
        </p:spPr>
      </p:pic>
      <p:sp>
        <p:nvSpPr>
          <p:cNvPr id="8" name="Text Placeholder 7"/>
          <p:cNvSpPr>
            <a:spLocks noGrp="1"/>
          </p:cNvSpPr>
          <p:nvPr>
            <p:ph type="body" sz="quarter" idx="12"/>
          </p:nvPr>
        </p:nvSpPr>
        <p:spPr>
          <a:xfrm>
            <a:off x="3505200" y="6477000"/>
            <a:ext cx="2208976" cy="259723"/>
          </a:xfrm>
        </p:spPr>
        <p:txBody>
          <a:bodyPr/>
          <a:lstStyle/>
          <a:p>
            <a:r>
              <a:rPr lang="en-US" dirty="0">
                <a:hlinkClick r:id="rId4" action="ppaction://hlinksldjump"/>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solidFill>
                  <a:srgbClr val="C00000"/>
                </a:solidFill>
              </a:rPr>
              <a:t>Decision-Making Essentials </a:t>
            </a:r>
            <a:r>
              <a:rPr lang="en-US" sz="2000" dirty="0">
                <a:solidFill>
                  <a:srgbClr val="C00000"/>
                </a:solidFill>
              </a:rPr>
              <a:t>1 of </a:t>
            </a:r>
            <a:r>
              <a:rPr lang="en-US" sz="2000" dirty="0" smtClean="0">
                <a:solidFill>
                  <a:srgbClr val="C00000"/>
                </a:solidFill>
              </a:rPr>
              <a:t>3</a:t>
            </a:r>
            <a:r>
              <a:rPr lang="zh-TW" altLang="en-US" sz="1200" dirty="0">
                <a:solidFill>
                  <a:srgbClr val="C00000"/>
                </a:solidFill>
              </a:rPr>
              <a:t>基本原则</a:t>
            </a:r>
            <a:endParaRPr lang="en-US" sz="1200" b="1" dirty="0">
              <a:solidFill>
                <a:schemeClr val="tx1"/>
              </a:solidFill>
            </a:endParaRPr>
          </a:p>
        </p:txBody>
      </p:sp>
      <p:sp>
        <p:nvSpPr>
          <p:cNvPr id="11267" name="Content Placeholder 2"/>
          <p:cNvSpPr>
            <a:spLocks noGrp="1"/>
          </p:cNvSpPr>
          <p:nvPr>
            <p:ph idx="1"/>
          </p:nvPr>
        </p:nvSpPr>
        <p:spPr/>
        <p:txBody>
          <a:bodyPr/>
          <a:lstStyle/>
          <a:p>
            <a:pPr>
              <a:spcBef>
                <a:spcPts val="600"/>
              </a:spcBef>
              <a:spcAft>
                <a:spcPts val="1200"/>
              </a:spcAft>
            </a:pPr>
            <a:r>
              <a:rPr lang="en-US" sz="2800" b="1" dirty="0"/>
              <a:t>Operational decision making - </a:t>
            </a:r>
            <a:r>
              <a:rPr lang="en-US" sz="2800" dirty="0"/>
              <a:t>Employees develop, control, and maintain core business activities required to run the day-to-day operations</a:t>
            </a:r>
          </a:p>
          <a:p>
            <a:pPr>
              <a:spcBef>
                <a:spcPts val="600"/>
              </a:spcBef>
              <a:spcAft>
                <a:spcPts val="1200"/>
              </a:spcAft>
            </a:pPr>
            <a:r>
              <a:rPr lang="en-US" sz="2800" b="1" dirty="0"/>
              <a:t>Structured decisions  -  </a:t>
            </a:r>
            <a:r>
              <a:rPr lang="en-US" sz="2800" dirty="0"/>
              <a:t>Situations where established processes offer potential </a:t>
            </a:r>
            <a:r>
              <a:rPr lang="en-US" sz="2800" dirty="0" smtClean="0"/>
              <a:t>solutions</a:t>
            </a:r>
          </a:p>
          <a:p>
            <a:pPr>
              <a:spcBef>
                <a:spcPts val="600"/>
              </a:spcBef>
              <a:spcAft>
                <a:spcPts val="0"/>
              </a:spcAft>
            </a:pPr>
            <a:endParaRPr lang="en-US" sz="1600" b="1" dirty="0" smtClean="0">
              <a:solidFill>
                <a:srgbClr val="FF0000"/>
              </a:solidFill>
            </a:endParaRPr>
          </a:p>
          <a:p>
            <a:pPr>
              <a:spcBef>
                <a:spcPts val="600"/>
              </a:spcBef>
              <a:spcAft>
                <a:spcPts val="0"/>
              </a:spcAft>
            </a:pPr>
            <a:endParaRPr lang="en-US" sz="1600" b="1" dirty="0">
              <a:solidFill>
                <a:srgbClr val="FF0000"/>
              </a:solidFill>
            </a:endParaRPr>
          </a:p>
          <a:p>
            <a:pPr>
              <a:spcBef>
                <a:spcPts val="600"/>
              </a:spcBef>
              <a:spcAft>
                <a:spcPts val="0"/>
              </a:spcAft>
            </a:pPr>
            <a:r>
              <a:rPr lang="en-US" sz="1600" b="1" dirty="0" smtClean="0"/>
              <a:t>Operational </a:t>
            </a:r>
            <a:r>
              <a:rPr lang="en-US" sz="1600" b="1" dirty="0"/>
              <a:t>Decision Making</a:t>
            </a:r>
          </a:p>
          <a:p>
            <a:pPr>
              <a:spcBef>
                <a:spcPts val="600"/>
              </a:spcBef>
              <a:spcAft>
                <a:spcPts val="0"/>
              </a:spcAft>
            </a:pPr>
            <a:r>
              <a:rPr lang="en-US" sz="1600" b="1" dirty="0"/>
              <a:t>Employee Type:  lower management, analysts, staff</a:t>
            </a:r>
          </a:p>
          <a:p>
            <a:pPr>
              <a:spcBef>
                <a:spcPts val="600"/>
              </a:spcBef>
              <a:spcAft>
                <a:spcPts val="0"/>
              </a:spcAft>
            </a:pPr>
            <a:r>
              <a:rPr lang="en-US" sz="1600" b="1" dirty="0"/>
              <a:t>Focus: Internal, functional</a:t>
            </a:r>
          </a:p>
          <a:p>
            <a:pPr>
              <a:spcBef>
                <a:spcPts val="600"/>
              </a:spcBef>
              <a:spcAft>
                <a:spcPts val="0"/>
              </a:spcAft>
            </a:pPr>
            <a:r>
              <a:rPr lang="en-US" sz="1600" b="1" dirty="0"/>
              <a:t>Time Frame: Short term, day-to-day operations</a:t>
            </a:r>
          </a:p>
          <a:p>
            <a:pPr>
              <a:spcBef>
                <a:spcPts val="600"/>
              </a:spcBef>
              <a:spcAft>
                <a:spcPts val="0"/>
              </a:spcAft>
            </a:pPr>
            <a:r>
              <a:rPr lang="en-US" sz="1600" b="1" dirty="0"/>
              <a:t>Decision Types: Structured, recurring, repetitive</a:t>
            </a:r>
          </a:p>
          <a:p>
            <a:pPr>
              <a:spcBef>
                <a:spcPts val="600"/>
              </a:spcBef>
              <a:spcAft>
                <a:spcPts val="0"/>
              </a:spcAft>
            </a:pPr>
            <a:r>
              <a:rPr lang="en-US" sz="1600" b="1" dirty="0"/>
              <a:t>MIS Type: Information</a:t>
            </a:r>
          </a:p>
          <a:p>
            <a:pPr>
              <a:spcBef>
                <a:spcPts val="600"/>
              </a:spcBef>
              <a:spcAft>
                <a:spcPts val="0"/>
              </a:spcAft>
            </a:pPr>
            <a:r>
              <a:rPr lang="en-US" sz="1600" b="1" dirty="0"/>
              <a:t>Metrics: Key performance indicators focus on efficiency</a:t>
            </a:r>
          </a:p>
          <a:p>
            <a:pPr>
              <a:spcBef>
                <a:spcPts val="600"/>
              </a:spcBef>
              <a:spcAft>
                <a:spcPts val="1200"/>
              </a:spcAft>
            </a:pPr>
            <a:endParaRPr lang="en-US" sz="1600" b="1" dirty="0"/>
          </a:p>
        </p:txBody>
      </p:sp>
      <p:sp>
        <p:nvSpPr>
          <p:cNvPr id="10" name="Text Placeholder 9"/>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
        <p:nvSpPr>
          <p:cNvPr id="2" name="矩形 1"/>
          <p:cNvSpPr/>
          <p:nvPr/>
        </p:nvSpPr>
        <p:spPr>
          <a:xfrm>
            <a:off x="5257800" y="3583900"/>
            <a:ext cx="4038600" cy="3108543"/>
          </a:xfrm>
          <a:prstGeom prst="rect">
            <a:avLst/>
          </a:prstGeom>
        </p:spPr>
        <p:txBody>
          <a:bodyPr wrap="square">
            <a:spAutoFit/>
          </a:bodyPr>
          <a:lstStyle/>
          <a:p>
            <a:r>
              <a:rPr lang="en-US" altLang="zh-TW" sz="1400" b="1" dirty="0"/>
              <a:t>Examples: </a:t>
            </a:r>
          </a:p>
          <a:p>
            <a:r>
              <a:rPr lang="en-US" altLang="zh-TW" sz="1400" b="1" dirty="0"/>
              <a:t>How many employees are out sick?</a:t>
            </a:r>
          </a:p>
          <a:p>
            <a:r>
              <a:rPr lang="en-US" altLang="zh-TW" sz="1400" b="1" dirty="0"/>
              <a:t>How many products need to be made today?</a:t>
            </a:r>
          </a:p>
          <a:p>
            <a:r>
              <a:rPr lang="en-US" altLang="zh-TW" sz="1400" b="1" dirty="0"/>
              <a:t>What are next week’s production requirements?</a:t>
            </a:r>
          </a:p>
          <a:p>
            <a:r>
              <a:rPr lang="en-US" altLang="zh-TW" sz="1400" b="1" dirty="0"/>
              <a:t>How much inventory is in the warehouse?</a:t>
            </a:r>
          </a:p>
          <a:p>
            <a:r>
              <a:rPr lang="en-US" altLang="zh-TW" sz="1400" b="1" dirty="0"/>
              <a:t>How many problems occurred when running payroll?</a:t>
            </a:r>
          </a:p>
          <a:p>
            <a:r>
              <a:rPr lang="en-US" altLang="zh-TW" sz="1400" b="1" dirty="0"/>
              <a:t>Which employees are on vacation?</a:t>
            </a:r>
          </a:p>
          <a:p>
            <a:r>
              <a:rPr lang="en-US" altLang="zh-TW" sz="1400" b="1" dirty="0" smtClean="0">
                <a:solidFill>
                  <a:srgbClr val="FF0000"/>
                </a:solidFill>
              </a:rPr>
              <a:t>System</a:t>
            </a:r>
            <a:r>
              <a:rPr lang="en-US" altLang="zh-TW" sz="1400" b="1" dirty="0" smtClean="0"/>
              <a:t>:</a:t>
            </a:r>
          </a:p>
          <a:p>
            <a:r>
              <a:rPr lang="en-US" altLang="zh-TW" sz="1400" b="1" dirty="0" smtClean="0"/>
              <a:t>Training </a:t>
            </a:r>
            <a:r>
              <a:rPr lang="en-US" altLang="zh-TW" sz="1400" b="1" dirty="0"/>
              <a:t>&amp; development</a:t>
            </a:r>
          </a:p>
          <a:p>
            <a:r>
              <a:rPr lang="en-US" altLang="zh-TW" sz="1400" b="1" dirty="0"/>
              <a:t>Accounts payable &amp; receivable</a:t>
            </a:r>
          </a:p>
          <a:p>
            <a:r>
              <a:rPr lang="en-US" altLang="zh-TW" sz="1400" b="1" dirty="0"/>
              <a:t>Employee record keeping</a:t>
            </a:r>
          </a:p>
          <a:p>
            <a:r>
              <a:rPr lang="en-US" altLang="zh-TW" sz="1400" b="1" dirty="0"/>
              <a:t>Scheduling</a:t>
            </a:r>
          </a:p>
          <a:p>
            <a:r>
              <a:rPr lang="en-US" altLang="zh-TW" sz="1400" b="1" dirty="0"/>
              <a:t>Order processing</a:t>
            </a:r>
          </a:p>
          <a:p>
            <a:r>
              <a:rPr lang="en-US" altLang="zh-TW" sz="1400" b="1" dirty="0"/>
              <a:t>Order tracking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solidFill>
                  <a:srgbClr val="C00000"/>
                </a:solidFill>
              </a:rPr>
              <a:t>Decision-Making Essentials </a:t>
            </a:r>
            <a:r>
              <a:rPr lang="en-US" sz="2000" dirty="0">
                <a:solidFill>
                  <a:srgbClr val="C00000"/>
                </a:solidFill>
              </a:rPr>
              <a:t>2 of 3</a:t>
            </a:r>
            <a:endParaRPr lang="en-US" sz="3600" b="1" dirty="0">
              <a:solidFill>
                <a:schemeClr val="tx1"/>
              </a:solidFill>
            </a:endParaRPr>
          </a:p>
        </p:txBody>
      </p:sp>
      <p:sp>
        <p:nvSpPr>
          <p:cNvPr id="12291" name="Content Placeholder 2"/>
          <p:cNvSpPr>
            <a:spLocks noGrp="1"/>
          </p:cNvSpPr>
          <p:nvPr>
            <p:ph idx="1"/>
          </p:nvPr>
        </p:nvSpPr>
        <p:spPr/>
        <p:txBody>
          <a:bodyPr/>
          <a:lstStyle/>
          <a:p>
            <a:pPr>
              <a:spcBef>
                <a:spcPts val="0"/>
              </a:spcBef>
              <a:spcAft>
                <a:spcPts val="600"/>
              </a:spcAft>
            </a:pPr>
            <a:r>
              <a:rPr lang="en-US" sz="2800" b="1" dirty="0"/>
              <a:t>Managerial decision making – </a:t>
            </a:r>
            <a:r>
              <a:rPr lang="en-US" sz="2800" dirty="0"/>
              <a:t>Employees evaluate company operations to identify, adapt to, and leverage change</a:t>
            </a:r>
          </a:p>
          <a:p>
            <a:pPr>
              <a:spcBef>
                <a:spcPts val="0"/>
              </a:spcBef>
              <a:spcAft>
                <a:spcPts val="600"/>
              </a:spcAft>
            </a:pPr>
            <a:r>
              <a:rPr lang="en-US" sz="2800" b="1" dirty="0"/>
              <a:t>Semistructured decisions – </a:t>
            </a:r>
            <a:r>
              <a:rPr lang="en-US" sz="2800" dirty="0"/>
              <a:t>Occur in situations in which a few established processes help to evaluate potential solutions, but not enough to lead to a definite recommended </a:t>
            </a:r>
            <a:r>
              <a:rPr lang="en-US" sz="2800" dirty="0" smtClean="0"/>
              <a:t>decision</a:t>
            </a:r>
          </a:p>
          <a:p>
            <a:pPr>
              <a:spcBef>
                <a:spcPts val="0"/>
              </a:spcBef>
              <a:spcAft>
                <a:spcPts val="600"/>
              </a:spcAft>
            </a:pPr>
            <a:r>
              <a:rPr lang="en-US" sz="1600" dirty="0"/>
              <a:t>Managerial Decision Making</a:t>
            </a:r>
          </a:p>
          <a:p>
            <a:pPr>
              <a:spcBef>
                <a:spcPts val="0"/>
              </a:spcBef>
              <a:spcAft>
                <a:spcPts val="600"/>
              </a:spcAft>
            </a:pPr>
            <a:r>
              <a:rPr lang="en-US" sz="1600" dirty="0"/>
              <a:t>Employee Type: Middle mgmt., managers, directors</a:t>
            </a:r>
          </a:p>
          <a:p>
            <a:pPr>
              <a:spcBef>
                <a:spcPts val="0"/>
              </a:spcBef>
              <a:spcAft>
                <a:spcPts val="600"/>
              </a:spcAft>
            </a:pPr>
            <a:r>
              <a:rPr lang="en-US" sz="1600" dirty="0"/>
              <a:t>Focus: Internal, cross-functional</a:t>
            </a:r>
          </a:p>
          <a:p>
            <a:pPr>
              <a:spcBef>
                <a:spcPts val="0"/>
              </a:spcBef>
              <a:spcAft>
                <a:spcPts val="600"/>
              </a:spcAft>
            </a:pPr>
            <a:r>
              <a:rPr lang="en-US" sz="1600" dirty="0"/>
              <a:t>Time Frame: Short term, daily, monthly, yearly</a:t>
            </a:r>
          </a:p>
          <a:p>
            <a:pPr>
              <a:spcBef>
                <a:spcPts val="0"/>
              </a:spcBef>
              <a:spcAft>
                <a:spcPts val="600"/>
              </a:spcAft>
            </a:pPr>
            <a:r>
              <a:rPr lang="en-US" sz="1600" dirty="0"/>
              <a:t>Decision Types: </a:t>
            </a:r>
            <a:r>
              <a:rPr lang="en-US" sz="1600" dirty="0" err="1"/>
              <a:t>Semistructured</a:t>
            </a:r>
            <a:r>
              <a:rPr lang="en-US" sz="1600" dirty="0"/>
              <a:t>, </a:t>
            </a:r>
            <a:r>
              <a:rPr lang="en-US" sz="1600" dirty="0" err="1"/>
              <a:t>adhoc</a:t>
            </a:r>
            <a:r>
              <a:rPr lang="en-US" sz="1600" dirty="0"/>
              <a:t>, reporting</a:t>
            </a:r>
          </a:p>
          <a:p>
            <a:pPr>
              <a:spcBef>
                <a:spcPts val="0"/>
              </a:spcBef>
              <a:spcAft>
                <a:spcPts val="600"/>
              </a:spcAft>
            </a:pPr>
            <a:r>
              <a:rPr lang="en-US" sz="1600" dirty="0"/>
              <a:t>MIS Type: Business Intelligence</a:t>
            </a:r>
          </a:p>
          <a:p>
            <a:pPr>
              <a:spcBef>
                <a:spcPts val="0"/>
              </a:spcBef>
              <a:spcAft>
                <a:spcPts val="600"/>
              </a:spcAft>
            </a:pPr>
            <a:r>
              <a:rPr lang="en-US" sz="1600" dirty="0"/>
              <a:t>Metrics: KPIs focusing on efficiency, and CSFs </a:t>
            </a:r>
            <a:endParaRPr lang="en-US" sz="1600" dirty="0" smtClean="0"/>
          </a:p>
          <a:p>
            <a:pPr>
              <a:spcBef>
                <a:spcPts val="0"/>
              </a:spcBef>
              <a:spcAft>
                <a:spcPts val="600"/>
              </a:spcAft>
            </a:pPr>
            <a:r>
              <a:rPr lang="en-US" sz="1600" dirty="0"/>
              <a:t> </a:t>
            </a:r>
            <a:r>
              <a:rPr lang="en-US" sz="1600" dirty="0" smtClean="0"/>
              <a:t>               focusing </a:t>
            </a:r>
            <a:r>
              <a:rPr lang="en-US" sz="1600" dirty="0"/>
              <a:t>on effectiveness</a:t>
            </a:r>
          </a:p>
          <a:p>
            <a:pPr>
              <a:spcBef>
                <a:spcPts val="0"/>
              </a:spcBef>
              <a:spcAft>
                <a:spcPts val="600"/>
              </a:spcAft>
            </a:pPr>
            <a:endParaRPr lang="en-US" sz="1600" dirty="0"/>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
        <p:nvSpPr>
          <p:cNvPr id="2" name="矩形 1"/>
          <p:cNvSpPr/>
          <p:nvPr/>
        </p:nvSpPr>
        <p:spPr>
          <a:xfrm>
            <a:off x="4724400" y="3613386"/>
            <a:ext cx="4572000" cy="3108543"/>
          </a:xfrm>
          <a:prstGeom prst="rect">
            <a:avLst/>
          </a:prstGeom>
        </p:spPr>
        <p:txBody>
          <a:bodyPr>
            <a:spAutoFit/>
          </a:bodyPr>
          <a:lstStyle/>
          <a:p>
            <a:pPr lvl="0">
              <a:defRPr/>
            </a:pPr>
            <a:r>
              <a:rPr lang="en-US" altLang="zh-TW" sz="1400" b="1" dirty="0"/>
              <a:t>Examples: </a:t>
            </a:r>
          </a:p>
          <a:p>
            <a:pPr lvl="1">
              <a:buFont typeface="Wingdings" pitchFamily="2" charset="2"/>
              <a:buChar char="§"/>
              <a:defRPr/>
            </a:pPr>
            <a:r>
              <a:rPr lang="en-US" altLang="zh-TW" sz="1400" dirty="0"/>
              <a:t>Who are our best customers by region, by sales representatives, by product?</a:t>
            </a:r>
          </a:p>
          <a:p>
            <a:pPr lvl="1">
              <a:buFont typeface="Wingdings" pitchFamily="2" charset="2"/>
              <a:buChar char="§"/>
              <a:defRPr/>
            </a:pPr>
            <a:r>
              <a:rPr lang="en-US" altLang="zh-TW" sz="1400" dirty="0"/>
              <a:t>What are the sales forecasts for next month?  How do they compare to actual sales for last year?</a:t>
            </a:r>
          </a:p>
          <a:p>
            <a:pPr lvl="1">
              <a:buFont typeface="Wingdings" pitchFamily="2" charset="2"/>
              <a:buChar char="§"/>
              <a:defRPr/>
            </a:pPr>
            <a:r>
              <a:rPr lang="en-US" altLang="zh-TW" sz="1400" dirty="0"/>
              <a:t>What was the difference between expected sales and actual sales for each month?</a:t>
            </a:r>
          </a:p>
          <a:p>
            <a:pPr lvl="1">
              <a:buFont typeface="Wingdings" pitchFamily="2" charset="2"/>
              <a:buChar char="§"/>
              <a:defRPr/>
            </a:pPr>
            <a:r>
              <a:rPr lang="en-US" altLang="zh-TW" sz="1400" dirty="0"/>
              <a:t>What was the impact of last month’s marketing campaign on sales?</a:t>
            </a:r>
          </a:p>
          <a:p>
            <a:pPr lvl="1">
              <a:buFont typeface="Wingdings" pitchFamily="2" charset="2"/>
              <a:buChar char="§"/>
              <a:defRPr/>
            </a:pPr>
            <a:r>
              <a:rPr lang="en-US" altLang="zh-TW" sz="1400" dirty="0"/>
              <a:t>What types of ad hoc or unplanned reports might the company require next month?</a:t>
            </a:r>
          </a:p>
          <a:p>
            <a:pPr lvl="1">
              <a:buFont typeface="Wingdings" pitchFamily="2" charset="2"/>
              <a:buChar char="§"/>
              <a:defRPr/>
            </a:pPr>
            <a:r>
              <a:rPr lang="en-US" altLang="zh-TW" sz="1400" dirty="0" smtClean="0"/>
              <a:t>System: Sales management, Pricing </a:t>
            </a:r>
            <a:r>
              <a:rPr lang="en-US" altLang="zh-TW" sz="1400" dirty="0"/>
              <a:t>&amp; </a:t>
            </a:r>
            <a:r>
              <a:rPr lang="en-US" altLang="zh-TW" sz="1400" dirty="0" smtClean="0"/>
              <a:t>profitability, Contract analysis, Production costs, Sales </a:t>
            </a:r>
            <a:r>
              <a:rPr lang="en-US" altLang="zh-TW" sz="1400" dirty="0"/>
              <a:t>analysis by </a:t>
            </a:r>
            <a:r>
              <a:rPr lang="en-US" altLang="zh-TW" sz="1400" dirty="0" smtClean="0"/>
              <a:t>region, Inventory, Audits</a:t>
            </a:r>
            <a:endParaRPr lang="zh-TW" altLang="en-US" sz="140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solidFill>
                  <a:srgbClr val="C00000"/>
                </a:solidFill>
              </a:rPr>
              <a:t>Decision-Making Essentials </a:t>
            </a:r>
            <a:r>
              <a:rPr lang="en-US" sz="2000" dirty="0">
                <a:solidFill>
                  <a:srgbClr val="C00000"/>
                </a:solidFill>
              </a:rPr>
              <a:t>3 of 3</a:t>
            </a:r>
            <a:endParaRPr lang="en-US" sz="3600" b="1" dirty="0">
              <a:solidFill>
                <a:schemeClr val="tx1"/>
              </a:solidFill>
            </a:endParaRPr>
          </a:p>
        </p:txBody>
      </p:sp>
      <p:sp>
        <p:nvSpPr>
          <p:cNvPr id="13315" name="Content Placeholder 2"/>
          <p:cNvSpPr>
            <a:spLocks noGrp="1"/>
          </p:cNvSpPr>
          <p:nvPr>
            <p:ph idx="1"/>
          </p:nvPr>
        </p:nvSpPr>
        <p:spPr/>
        <p:txBody>
          <a:bodyPr/>
          <a:lstStyle/>
          <a:p>
            <a:pPr>
              <a:spcBef>
                <a:spcPts val="600"/>
              </a:spcBef>
              <a:spcAft>
                <a:spcPts val="1200"/>
              </a:spcAft>
            </a:pPr>
            <a:r>
              <a:rPr lang="en-US" sz="2800" b="1" dirty="0"/>
              <a:t>Strategic decision making –</a:t>
            </a:r>
            <a:r>
              <a:rPr lang="en-US" sz="2800" dirty="0"/>
              <a:t> Managers develop overall strategies, goals, and objectives</a:t>
            </a:r>
          </a:p>
          <a:p>
            <a:pPr>
              <a:spcBef>
                <a:spcPts val="600"/>
              </a:spcBef>
              <a:spcAft>
                <a:spcPts val="1200"/>
              </a:spcAft>
            </a:pPr>
            <a:r>
              <a:rPr lang="en-US" sz="2800" b="1" dirty="0"/>
              <a:t>Unstructured decisions – </a:t>
            </a:r>
            <a:r>
              <a:rPr lang="en-US" sz="2800" dirty="0"/>
              <a:t>Occurs in situations in which no procedures or rules exist to guide decision makers toward the correct </a:t>
            </a:r>
            <a:r>
              <a:rPr lang="en-US" sz="2800" dirty="0" smtClean="0"/>
              <a:t>choice</a:t>
            </a:r>
          </a:p>
          <a:p>
            <a:pPr>
              <a:spcBef>
                <a:spcPts val="600"/>
              </a:spcBef>
              <a:spcAft>
                <a:spcPts val="1200"/>
              </a:spcAft>
            </a:pPr>
            <a:endParaRPr lang="en-US" sz="2800" dirty="0"/>
          </a:p>
          <a:p>
            <a:pPr>
              <a:spcBef>
                <a:spcPts val="600"/>
              </a:spcBef>
              <a:spcAft>
                <a:spcPts val="1200"/>
              </a:spcAft>
            </a:pPr>
            <a:endParaRPr lang="en-US" sz="2800" dirty="0" smtClean="0"/>
          </a:p>
          <a:p>
            <a:pPr>
              <a:spcBef>
                <a:spcPts val="0"/>
              </a:spcBef>
              <a:spcAft>
                <a:spcPts val="0"/>
              </a:spcAft>
            </a:pPr>
            <a:r>
              <a:rPr lang="en-US" sz="1600" dirty="0"/>
              <a:t>Strategic Decision Making</a:t>
            </a:r>
          </a:p>
          <a:p>
            <a:pPr>
              <a:spcBef>
                <a:spcPts val="0"/>
              </a:spcBef>
              <a:spcAft>
                <a:spcPts val="0"/>
              </a:spcAft>
            </a:pPr>
            <a:r>
              <a:rPr lang="en-US" sz="1600" dirty="0"/>
              <a:t>Employee Type: Senior management, presidents </a:t>
            </a:r>
          </a:p>
          <a:p>
            <a:pPr>
              <a:spcBef>
                <a:spcPts val="0"/>
              </a:spcBef>
              <a:spcAft>
                <a:spcPts val="0"/>
              </a:spcAft>
            </a:pPr>
            <a:r>
              <a:rPr lang="en-US" sz="1600" dirty="0"/>
              <a:t>Focus: external, industry, cross company</a:t>
            </a:r>
          </a:p>
          <a:p>
            <a:pPr>
              <a:spcBef>
                <a:spcPts val="0"/>
              </a:spcBef>
              <a:spcAft>
                <a:spcPts val="0"/>
              </a:spcAft>
            </a:pPr>
            <a:r>
              <a:rPr lang="en-US" sz="1600" dirty="0"/>
              <a:t>Time Frame: Long term, yearly, multi-year</a:t>
            </a:r>
          </a:p>
          <a:p>
            <a:pPr>
              <a:spcBef>
                <a:spcPts val="0"/>
              </a:spcBef>
              <a:spcAft>
                <a:spcPts val="0"/>
              </a:spcAft>
            </a:pPr>
            <a:r>
              <a:rPr lang="en-US" sz="1600" dirty="0"/>
              <a:t>Decision Types: Unstructured, nonrecurring, one time</a:t>
            </a:r>
          </a:p>
          <a:p>
            <a:pPr>
              <a:spcBef>
                <a:spcPts val="0"/>
              </a:spcBef>
              <a:spcAft>
                <a:spcPts val="0"/>
              </a:spcAft>
            </a:pPr>
            <a:r>
              <a:rPr lang="en-US" sz="1600" dirty="0"/>
              <a:t>MIS Type: Knowledge</a:t>
            </a:r>
          </a:p>
          <a:p>
            <a:pPr>
              <a:spcBef>
                <a:spcPts val="0"/>
              </a:spcBef>
              <a:spcAft>
                <a:spcPts val="0"/>
              </a:spcAft>
            </a:pPr>
            <a:r>
              <a:rPr lang="en-US" sz="1600" dirty="0"/>
              <a:t>Metrics: CSFs focusing on effectiveness</a:t>
            </a:r>
          </a:p>
          <a:p>
            <a:pPr>
              <a:spcBef>
                <a:spcPts val="600"/>
              </a:spcBef>
              <a:spcAft>
                <a:spcPts val="1200"/>
              </a:spcAft>
            </a:pPr>
            <a:endParaRPr lang="en-US" sz="1600" dirty="0"/>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
        <p:nvSpPr>
          <p:cNvPr id="2" name="矩形 1"/>
          <p:cNvSpPr/>
          <p:nvPr/>
        </p:nvSpPr>
        <p:spPr>
          <a:xfrm>
            <a:off x="4561114" y="3723144"/>
            <a:ext cx="4572000" cy="2677656"/>
          </a:xfrm>
          <a:prstGeom prst="rect">
            <a:avLst/>
          </a:prstGeom>
        </p:spPr>
        <p:txBody>
          <a:bodyPr>
            <a:spAutoFit/>
          </a:bodyPr>
          <a:lstStyle/>
          <a:p>
            <a:pPr>
              <a:defRPr/>
            </a:pPr>
            <a:r>
              <a:rPr lang="en-US" altLang="zh-TW" sz="1400" b="1" dirty="0"/>
              <a:t>Examples: </a:t>
            </a:r>
          </a:p>
          <a:p>
            <a:pPr lvl="1">
              <a:buFont typeface="Wingdings" pitchFamily="2" charset="2"/>
              <a:buChar char="§"/>
              <a:defRPr/>
            </a:pPr>
            <a:r>
              <a:rPr lang="en-US" altLang="zh-TW" sz="1400" dirty="0"/>
              <a:t>How will changes in employment levels over the next three years impact the company?</a:t>
            </a:r>
          </a:p>
          <a:p>
            <a:pPr lvl="1">
              <a:buFont typeface="Wingdings" pitchFamily="2" charset="2"/>
              <a:buChar char="§"/>
              <a:defRPr/>
            </a:pPr>
            <a:r>
              <a:rPr lang="en-US" altLang="zh-TW" sz="1400" dirty="0"/>
              <a:t>What industry trends are worth analyzing?</a:t>
            </a:r>
          </a:p>
          <a:p>
            <a:pPr lvl="1">
              <a:buFont typeface="Wingdings" pitchFamily="2" charset="2"/>
              <a:buChar char="§"/>
              <a:defRPr/>
            </a:pPr>
            <a:r>
              <a:rPr lang="en-US" altLang="zh-TW" sz="1400" dirty="0"/>
              <a:t>What new products and new markets does the company need to create competitive advantages?</a:t>
            </a:r>
          </a:p>
          <a:p>
            <a:pPr lvl="1">
              <a:buFont typeface="Wingdings" pitchFamily="2" charset="2"/>
              <a:buChar char="§"/>
              <a:defRPr/>
            </a:pPr>
            <a:r>
              <a:rPr lang="en-US" altLang="zh-TW" sz="1400" dirty="0"/>
              <a:t>How will a recession over the next years impact business?</a:t>
            </a:r>
          </a:p>
          <a:p>
            <a:pPr lvl="1">
              <a:buFont typeface="Wingdings" pitchFamily="2" charset="2"/>
              <a:buChar char="§"/>
              <a:defRPr/>
            </a:pPr>
            <a:r>
              <a:rPr lang="en-US" altLang="zh-TW" sz="1400" dirty="0"/>
              <a:t>What measures will the company need to prepare for due to new tax laws</a:t>
            </a:r>
            <a:r>
              <a:rPr lang="en-US" altLang="zh-TW" sz="1400" dirty="0" smtClean="0"/>
              <a:t>?</a:t>
            </a:r>
          </a:p>
          <a:p>
            <a:pPr lvl="1">
              <a:buFont typeface="Wingdings" pitchFamily="2" charset="2"/>
              <a:buChar char="§"/>
              <a:defRPr/>
            </a:pPr>
            <a:r>
              <a:rPr lang="en-US" altLang="zh-TW" sz="1400" dirty="0" smtClean="0"/>
              <a:t>System: Sales </a:t>
            </a:r>
            <a:r>
              <a:rPr lang="en-US" altLang="zh-TW" sz="1400" dirty="0"/>
              <a:t>trend </a:t>
            </a:r>
            <a:r>
              <a:rPr lang="en-US" altLang="zh-TW" sz="1400" dirty="0" smtClean="0"/>
              <a:t>forecasting, Budget forecasting, Profit planning, 5-year </a:t>
            </a:r>
            <a:r>
              <a:rPr lang="en-US" altLang="zh-TW" sz="1400" dirty="0"/>
              <a:t>forecast planning</a:t>
            </a:r>
            <a:endParaRPr lang="zh-TW" altLang="en-US" sz="140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noChangeArrowheads="1"/>
          </p:cNvSpPr>
          <p:nvPr>
            <p:ph type="title"/>
          </p:nvPr>
        </p:nvSpPr>
        <p:spPr/>
        <p:txBody>
          <a:bodyPr/>
          <a:lstStyle/>
          <a:p>
            <a:r>
              <a:rPr lang="en-US" sz="3400" dirty="0">
                <a:solidFill>
                  <a:srgbClr val="C00000"/>
                </a:solidFill>
              </a:rPr>
              <a:t>Measuring Organizational Business Decisions </a:t>
            </a:r>
            <a:r>
              <a:rPr lang="en-US" sz="2000" dirty="0">
                <a:solidFill>
                  <a:srgbClr val="C00000"/>
                </a:solidFill>
              </a:rPr>
              <a:t>1 of 4</a:t>
            </a:r>
            <a:endParaRPr lang="en-US" sz="3600" b="1" dirty="0">
              <a:solidFill>
                <a:schemeClr val="tx1"/>
              </a:solidFill>
            </a:endParaRPr>
          </a:p>
        </p:txBody>
      </p:sp>
      <p:sp>
        <p:nvSpPr>
          <p:cNvPr id="14339" name="Rectangle 3"/>
          <p:cNvSpPr>
            <a:spLocks noGrp="1" noChangeArrowheads="1"/>
          </p:cNvSpPr>
          <p:nvPr>
            <p:ph idx="1"/>
          </p:nvPr>
        </p:nvSpPr>
        <p:spPr/>
        <p:txBody>
          <a:bodyPr/>
          <a:lstStyle/>
          <a:p>
            <a:pPr eaLnBrk="1" hangingPunct="1">
              <a:spcBef>
                <a:spcPts val="600"/>
              </a:spcBef>
              <a:spcAft>
                <a:spcPts val="1200"/>
              </a:spcAft>
            </a:pPr>
            <a:r>
              <a:rPr lang="en-US" sz="2800" b="1" dirty="0"/>
              <a:t>Project </a:t>
            </a:r>
            <a:r>
              <a:rPr lang="en-US" sz="2800" dirty="0"/>
              <a:t>– A temporary activity a company undertakes to create a unique product, service, or result</a:t>
            </a:r>
          </a:p>
          <a:p>
            <a:pPr eaLnBrk="1" hangingPunct="1">
              <a:spcBef>
                <a:spcPts val="600"/>
              </a:spcBef>
              <a:spcAft>
                <a:spcPts val="1200"/>
              </a:spcAft>
            </a:pPr>
            <a:r>
              <a:rPr lang="en-US" sz="2800" b="1" dirty="0"/>
              <a:t>Metrics</a:t>
            </a:r>
            <a:r>
              <a:rPr lang="en-US" sz="2800" dirty="0"/>
              <a:t> – Measurements that evaluate results to determine whether a project is meeting its </a:t>
            </a:r>
            <a:r>
              <a:rPr lang="en-US" sz="2800" dirty="0" smtClean="0"/>
              <a:t>goals</a:t>
            </a:r>
          </a:p>
          <a:p>
            <a:pPr>
              <a:spcBef>
                <a:spcPts val="600"/>
              </a:spcBef>
              <a:spcAft>
                <a:spcPts val="1200"/>
              </a:spcAft>
            </a:pPr>
            <a:r>
              <a:rPr lang="en-US" sz="1800" b="1" dirty="0" smtClean="0"/>
              <a:t>How to define </a:t>
            </a:r>
            <a:r>
              <a:rPr lang="en-US" sz="1800" b="1" dirty="0"/>
              <a:t>metrics to evaluate a projects </a:t>
            </a:r>
            <a:r>
              <a:rPr lang="en-US" sz="1800" b="1" dirty="0" smtClean="0"/>
              <a:t>success?</a:t>
            </a:r>
          </a:p>
          <a:p>
            <a:pPr marL="473075" lvl="1" indent="-190500"/>
            <a:r>
              <a:rPr lang="en-US" altLang="zh-TW" dirty="0"/>
              <a:t>Buying a new car</a:t>
            </a:r>
          </a:p>
          <a:p>
            <a:pPr marL="473075" lvl="1" indent="-190500"/>
            <a:r>
              <a:rPr lang="en-US" altLang="zh-TW" dirty="0"/>
              <a:t>Purchasing a home</a:t>
            </a:r>
          </a:p>
          <a:p>
            <a:pPr marL="473075" lvl="1" indent="-190500"/>
            <a:r>
              <a:rPr lang="en-US" altLang="zh-TW" dirty="0"/>
              <a:t>Renting an apartment</a:t>
            </a:r>
          </a:p>
          <a:p>
            <a:pPr marL="473075" lvl="1" indent="-190500"/>
            <a:r>
              <a:rPr lang="en-US" altLang="zh-TW" dirty="0"/>
              <a:t>Buying a new office building</a:t>
            </a:r>
          </a:p>
          <a:p>
            <a:pPr marL="473075" lvl="1" indent="-190500"/>
            <a:r>
              <a:rPr lang="en-US" altLang="zh-TW" dirty="0"/>
              <a:t>Buying employee health insurance</a:t>
            </a:r>
          </a:p>
          <a:p>
            <a:pPr>
              <a:spcBef>
                <a:spcPts val="600"/>
              </a:spcBef>
              <a:spcAft>
                <a:spcPts val="1200"/>
              </a:spcAft>
            </a:pPr>
            <a:endParaRPr lang="en-US" sz="1800" b="1"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p:txBody>
          <a:bodyPr/>
          <a:lstStyle/>
          <a:p>
            <a:r>
              <a:rPr lang="en-US" sz="3400" dirty="0">
                <a:solidFill>
                  <a:srgbClr val="C00000"/>
                </a:solidFill>
              </a:rPr>
              <a:t>Measuring Organizational Business Decisions </a:t>
            </a:r>
            <a:r>
              <a:rPr lang="en-US" sz="2000" dirty="0">
                <a:solidFill>
                  <a:srgbClr val="C00000"/>
                </a:solidFill>
              </a:rPr>
              <a:t>2 of 4</a:t>
            </a:r>
            <a:endParaRPr lang="en-US" sz="3600" b="1" dirty="0">
              <a:solidFill>
                <a:schemeClr val="tx1"/>
              </a:solidFill>
            </a:endParaRPr>
          </a:p>
        </p:txBody>
      </p:sp>
      <p:sp>
        <p:nvSpPr>
          <p:cNvPr id="15363" name="Rectangle 3"/>
          <p:cNvSpPr>
            <a:spLocks noGrp="1" noChangeArrowheads="1"/>
          </p:cNvSpPr>
          <p:nvPr>
            <p:ph idx="1"/>
          </p:nvPr>
        </p:nvSpPr>
        <p:spPr/>
        <p:txBody>
          <a:bodyPr/>
          <a:lstStyle/>
          <a:p>
            <a:pPr eaLnBrk="1" hangingPunct="1">
              <a:spcBef>
                <a:spcPts val="600"/>
              </a:spcBef>
              <a:spcAft>
                <a:spcPts val="1200"/>
              </a:spcAft>
            </a:pPr>
            <a:r>
              <a:rPr lang="en-US" sz="2800" b="1" dirty="0"/>
              <a:t>Critical success factors (CSFs) </a:t>
            </a:r>
            <a:r>
              <a:rPr lang="en-US" sz="2800" dirty="0"/>
              <a:t>– The crucial steps companies make to perform to achieve their goals and objectives and implement strategies</a:t>
            </a:r>
          </a:p>
          <a:p>
            <a:pPr lvl="2">
              <a:spcBef>
                <a:spcPts val="600"/>
              </a:spcBef>
              <a:spcAft>
                <a:spcPts val="1200"/>
              </a:spcAft>
              <a:buClr>
                <a:srgbClr val="C00000"/>
              </a:buClr>
            </a:pPr>
            <a:r>
              <a:rPr lang="en-US" sz="2400" dirty="0"/>
              <a:t>Create high-quality products</a:t>
            </a:r>
          </a:p>
          <a:p>
            <a:pPr lvl="2">
              <a:spcBef>
                <a:spcPts val="600"/>
              </a:spcBef>
              <a:spcAft>
                <a:spcPts val="1200"/>
              </a:spcAft>
              <a:buClr>
                <a:srgbClr val="C00000"/>
              </a:buClr>
            </a:pPr>
            <a:r>
              <a:rPr lang="en-US" sz="2400" dirty="0"/>
              <a:t>Retain competitive advantages</a:t>
            </a:r>
          </a:p>
          <a:p>
            <a:pPr lvl="2">
              <a:spcBef>
                <a:spcPts val="600"/>
              </a:spcBef>
              <a:spcAft>
                <a:spcPts val="1200"/>
              </a:spcAft>
              <a:buClr>
                <a:srgbClr val="C00000"/>
              </a:buClr>
            </a:pPr>
            <a:r>
              <a:rPr lang="en-US" sz="2400" dirty="0"/>
              <a:t>Reduce product costs</a:t>
            </a:r>
          </a:p>
          <a:p>
            <a:pPr lvl="2">
              <a:spcBef>
                <a:spcPts val="600"/>
              </a:spcBef>
              <a:spcAft>
                <a:spcPts val="1200"/>
              </a:spcAft>
              <a:buClr>
                <a:srgbClr val="C00000"/>
              </a:buClr>
            </a:pPr>
            <a:r>
              <a:rPr lang="en-US" sz="2400" dirty="0"/>
              <a:t>Increase customer satisfaction</a:t>
            </a:r>
          </a:p>
          <a:p>
            <a:pPr lvl="2">
              <a:spcBef>
                <a:spcPts val="600"/>
              </a:spcBef>
              <a:spcAft>
                <a:spcPts val="1200"/>
              </a:spcAft>
              <a:buClr>
                <a:srgbClr val="C00000"/>
              </a:buClr>
            </a:pPr>
            <a:r>
              <a:rPr lang="en-US" sz="2400" dirty="0"/>
              <a:t>Hire and retain the best </a:t>
            </a:r>
            <a:r>
              <a:rPr lang="en-US" sz="2400" dirty="0" smtClean="0"/>
              <a:t>professionals</a:t>
            </a:r>
          </a:p>
          <a:p>
            <a:pPr marL="0" lvl="2" indent="0">
              <a:spcBef>
                <a:spcPts val="600"/>
              </a:spcBef>
              <a:spcAft>
                <a:spcPts val="1200"/>
              </a:spcAft>
              <a:buClr>
                <a:srgbClr val="C00000"/>
              </a:buClr>
              <a:buNone/>
            </a:pPr>
            <a:r>
              <a:rPr lang="en-US" altLang="zh-TW" sz="2000" dirty="0" smtClean="0"/>
              <a:t>What </a:t>
            </a:r>
            <a:r>
              <a:rPr lang="en-US" altLang="zh-TW" sz="2000" dirty="0"/>
              <a:t>categories would </a:t>
            </a:r>
            <a:r>
              <a:rPr lang="en-US" altLang="zh-TW" sz="2000" dirty="0" smtClean="0"/>
              <a:t>students </a:t>
            </a:r>
            <a:r>
              <a:rPr lang="en-US" altLang="zh-TW" sz="2000" dirty="0"/>
              <a:t>list if they were writing their own personal CSFs</a:t>
            </a:r>
            <a:r>
              <a:rPr lang="en-US" altLang="zh-TW" sz="2000" smtClean="0"/>
              <a:t>? </a:t>
            </a:r>
          </a:p>
          <a:p>
            <a:pPr marL="0" lvl="2" indent="0">
              <a:spcBef>
                <a:spcPts val="600"/>
              </a:spcBef>
              <a:spcAft>
                <a:spcPts val="1200"/>
              </a:spcAft>
              <a:buClr>
                <a:srgbClr val="C00000"/>
              </a:buClr>
              <a:buNone/>
            </a:pPr>
            <a:r>
              <a:rPr lang="en-US" altLang="zh-TW" smtClean="0"/>
              <a:t>Learning</a:t>
            </a:r>
            <a:r>
              <a:rPr lang="en-US" altLang="zh-TW" dirty="0"/>
              <a:t>, Earn a </a:t>
            </a:r>
            <a:r>
              <a:rPr lang="en-US" altLang="zh-TW" dirty="0" smtClean="0"/>
              <a:t>Degree, </a:t>
            </a:r>
            <a:r>
              <a:rPr lang="en-US" altLang="zh-TW" dirty="0"/>
              <a:t>Practicing Healthy </a:t>
            </a:r>
            <a:r>
              <a:rPr lang="en-US" altLang="zh-TW" dirty="0" smtClean="0"/>
              <a:t>Habits, </a:t>
            </a:r>
            <a:r>
              <a:rPr lang="en-US" altLang="zh-TW" dirty="0"/>
              <a:t>Building </a:t>
            </a:r>
            <a:r>
              <a:rPr lang="en-US" altLang="zh-TW"/>
              <a:t>strong </a:t>
            </a:r>
            <a:r>
              <a:rPr lang="en-US" altLang="zh-TW" smtClean="0"/>
              <a:t>friendships</a:t>
            </a:r>
            <a:endParaRPr lang="en-US" altLang="zh-TW" dirty="0"/>
          </a:p>
          <a:p>
            <a:pPr marL="0" lvl="2" indent="0">
              <a:spcBef>
                <a:spcPts val="600"/>
              </a:spcBef>
              <a:spcAft>
                <a:spcPts val="1200"/>
              </a:spcAft>
              <a:buClr>
                <a:srgbClr val="C00000"/>
              </a:buClr>
              <a:buNone/>
            </a:pPr>
            <a:endParaRPr lang="en-US" altLang="zh-TW" dirty="0"/>
          </a:p>
          <a:p>
            <a:pPr marL="0" lvl="2" indent="0">
              <a:spcBef>
                <a:spcPts val="600"/>
              </a:spcBef>
              <a:spcAft>
                <a:spcPts val="1200"/>
              </a:spcAft>
              <a:buClr>
                <a:srgbClr val="C00000"/>
              </a:buClr>
              <a:buNone/>
            </a:pPr>
            <a:endParaRPr lang="en-US" altLang="zh-TW" dirty="0"/>
          </a:p>
          <a:p>
            <a:pPr>
              <a:spcBef>
                <a:spcPts val="600"/>
              </a:spcBef>
              <a:spcAft>
                <a:spcPts val="1200"/>
              </a:spcAft>
              <a:buClr>
                <a:srgbClr val="C00000"/>
              </a:buClr>
            </a:pPr>
            <a:endParaRPr lang="en-US" altLang="zh-TW" sz="2000" dirty="0"/>
          </a:p>
          <a:p>
            <a:pPr>
              <a:spcBef>
                <a:spcPts val="600"/>
              </a:spcBef>
              <a:spcAft>
                <a:spcPts val="1200"/>
              </a:spcAft>
              <a:buClr>
                <a:srgbClr val="C00000"/>
              </a:buClr>
            </a:pPr>
            <a:endParaRPr lang="en-US" sz="3000"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p:txBody>
          <a:bodyPr/>
          <a:lstStyle/>
          <a:p>
            <a:r>
              <a:rPr lang="en-US" sz="3400" dirty="0">
                <a:solidFill>
                  <a:srgbClr val="C00000"/>
                </a:solidFill>
              </a:rPr>
              <a:t>Measuring Organizational Business Decisions </a:t>
            </a:r>
            <a:r>
              <a:rPr lang="en-US" sz="2000" dirty="0">
                <a:solidFill>
                  <a:srgbClr val="C00000"/>
                </a:solidFill>
              </a:rPr>
              <a:t>3 of 4</a:t>
            </a:r>
            <a:endParaRPr lang="en-US" sz="3600" b="1" dirty="0">
              <a:solidFill>
                <a:schemeClr val="tx1"/>
              </a:solidFill>
            </a:endParaRPr>
          </a:p>
        </p:txBody>
      </p:sp>
      <p:sp>
        <p:nvSpPr>
          <p:cNvPr id="16387" name="Rectangle 3"/>
          <p:cNvSpPr>
            <a:spLocks noGrp="1" noChangeArrowheads="1"/>
          </p:cNvSpPr>
          <p:nvPr>
            <p:ph idx="1"/>
          </p:nvPr>
        </p:nvSpPr>
        <p:spPr/>
        <p:txBody>
          <a:bodyPr/>
          <a:lstStyle/>
          <a:p>
            <a:pPr eaLnBrk="1" hangingPunct="1">
              <a:spcBef>
                <a:spcPts val="600"/>
              </a:spcBef>
              <a:spcAft>
                <a:spcPts val="1200"/>
              </a:spcAft>
            </a:pPr>
            <a:r>
              <a:rPr lang="en-US" sz="2800" b="1" dirty="0"/>
              <a:t>Key performance indicators (KPIs) </a:t>
            </a:r>
            <a:r>
              <a:rPr lang="en-US" sz="2800" dirty="0"/>
              <a:t>– The quantifiable metrics a company uses to evaluate progress toward critical success factors</a:t>
            </a:r>
          </a:p>
          <a:p>
            <a:pPr lvl="2">
              <a:spcBef>
                <a:spcPts val="600"/>
              </a:spcBef>
              <a:spcAft>
                <a:spcPts val="1200"/>
              </a:spcAft>
              <a:buClr>
                <a:srgbClr val="C00000"/>
              </a:buClr>
            </a:pPr>
            <a:r>
              <a:rPr lang="en-US" sz="2400" dirty="0"/>
              <a:t>Turnover rates of employees</a:t>
            </a:r>
          </a:p>
          <a:p>
            <a:pPr lvl="2">
              <a:spcBef>
                <a:spcPts val="600"/>
              </a:spcBef>
              <a:spcAft>
                <a:spcPts val="1200"/>
              </a:spcAft>
              <a:buClr>
                <a:srgbClr val="C00000"/>
              </a:buClr>
            </a:pPr>
            <a:r>
              <a:rPr lang="en-US" sz="2400" dirty="0"/>
              <a:t>Number of product returns</a:t>
            </a:r>
          </a:p>
          <a:p>
            <a:pPr lvl="2">
              <a:spcBef>
                <a:spcPts val="600"/>
              </a:spcBef>
              <a:spcAft>
                <a:spcPts val="1200"/>
              </a:spcAft>
              <a:buClr>
                <a:srgbClr val="C00000"/>
              </a:buClr>
            </a:pPr>
            <a:r>
              <a:rPr lang="en-US" sz="2400" dirty="0"/>
              <a:t>Number of new customers</a:t>
            </a:r>
          </a:p>
          <a:p>
            <a:pPr lvl="2">
              <a:spcBef>
                <a:spcPts val="600"/>
              </a:spcBef>
              <a:spcAft>
                <a:spcPts val="1200"/>
              </a:spcAft>
              <a:buClr>
                <a:srgbClr val="C00000"/>
              </a:buClr>
            </a:pPr>
            <a:r>
              <a:rPr lang="en-US" sz="2400" dirty="0"/>
              <a:t>Average customer spending</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p:txBody>
          <a:bodyPr/>
          <a:lstStyle/>
          <a:p>
            <a:r>
              <a:rPr lang="en-US" sz="3400" dirty="0">
                <a:solidFill>
                  <a:srgbClr val="C00000"/>
                </a:solidFill>
              </a:rPr>
              <a:t>Figure 2.7 CSF and KPI Metrics</a:t>
            </a:r>
            <a:endParaRPr lang="en-US" sz="3600" dirty="0">
              <a:solidFill>
                <a:srgbClr val="C00000"/>
              </a:solidFill>
            </a:endParaRPr>
          </a:p>
        </p:txBody>
      </p:sp>
      <p:pic>
        <p:nvPicPr>
          <p:cNvPr id="4" name="Picture 3" descr="A graphic defines critical success factors and key performance indicators.">
            <a:extLst>
              <a:ext uri="{FF2B5EF4-FFF2-40B4-BE49-F238E27FC236}">
                <a16:creationId xmlns:a16="http://schemas.microsoft.com/office/drawing/2014/main" id="{2B228D43-AF1E-455C-A383-E7C5DDBBB9DC}"/>
              </a:ext>
            </a:extLst>
          </p:cNvPr>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7900" t="8375" r="7932" b="3686"/>
          <a:stretch/>
        </p:blipFill>
        <p:spPr>
          <a:xfrm>
            <a:off x="152400" y="1295400"/>
            <a:ext cx="8991600" cy="4976590"/>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7" name="Text Placeholder 6"/>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645714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647700" y="512810"/>
            <a:ext cx="7848600" cy="6124754"/>
          </a:xfrm>
          <a:prstGeom prst="rect">
            <a:avLst/>
          </a:prstGeom>
        </p:spPr>
        <p:txBody>
          <a:bodyPr wrap="square">
            <a:spAutoFit/>
          </a:bodyPr>
          <a:lstStyle/>
          <a:p>
            <a:pPr marL="457200" indent="-457200">
              <a:buFont typeface="Arial" panose="020B0604020202020204" pitchFamily="34" charset="0"/>
              <a:buChar char="•"/>
            </a:pPr>
            <a:r>
              <a:rPr lang="en-US" altLang="zh-TW" sz="2800" dirty="0"/>
              <a:t>Decision making and problem solving encompass large-scale, opportunity-oriented, strategically-focused solutions</a:t>
            </a:r>
          </a:p>
          <a:p>
            <a:pPr marL="457200" indent="-457200">
              <a:buFont typeface="Arial" panose="020B0604020202020204" pitchFamily="34" charset="0"/>
              <a:buChar char="•"/>
            </a:pPr>
            <a:r>
              <a:rPr lang="en-US" altLang="zh-TW" sz="2800" dirty="0"/>
              <a:t>Organizations today can no longer use a “cook book” approach to decision making</a:t>
            </a:r>
          </a:p>
          <a:p>
            <a:pPr marL="457200" indent="-457200">
              <a:buFont typeface="Arial" panose="020B0604020202020204" pitchFamily="34" charset="0"/>
              <a:buChar char="•"/>
            </a:pPr>
            <a:r>
              <a:rPr lang="en-US" altLang="zh-TW" sz="2800" dirty="0"/>
              <a:t>This chapter focuses on technology to help make decisions, solve problems, and find new innovative opportunities</a:t>
            </a:r>
          </a:p>
          <a:p>
            <a:pPr marL="914400" lvl="1" indent="-457200">
              <a:buFont typeface="Arial" panose="020B0604020202020204" pitchFamily="34" charset="0"/>
              <a:buChar char="•"/>
            </a:pPr>
            <a:r>
              <a:rPr lang="en-US" altLang="zh-TW" sz="2800" dirty="0"/>
              <a:t>Decision support systems</a:t>
            </a:r>
          </a:p>
          <a:p>
            <a:pPr marL="914400" lvl="1" indent="-457200">
              <a:buFont typeface="Arial" panose="020B0604020202020204" pitchFamily="34" charset="0"/>
              <a:buChar char="•"/>
            </a:pPr>
            <a:r>
              <a:rPr lang="en-US" altLang="zh-TW" sz="2800" dirty="0"/>
              <a:t>Executive information systems</a:t>
            </a:r>
          </a:p>
          <a:p>
            <a:pPr marL="914400" lvl="1" indent="-457200">
              <a:buFont typeface="Arial" panose="020B0604020202020204" pitchFamily="34" charset="0"/>
              <a:buChar char="•"/>
            </a:pPr>
            <a:r>
              <a:rPr lang="en-US" altLang="zh-TW" sz="2800" dirty="0"/>
              <a:t>Artificial intelligence (AI)</a:t>
            </a:r>
          </a:p>
          <a:p>
            <a:pPr marL="914400" lvl="1" indent="-457200">
              <a:buFont typeface="Arial" panose="020B0604020202020204" pitchFamily="34" charset="0"/>
              <a:buChar char="•"/>
            </a:pPr>
            <a:r>
              <a:rPr lang="en-US" altLang="zh-TW" sz="2800" dirty="0"/>
              <a:t>Business processes</a:t>
            </a:r>
          </a:p>
          <a:p>
            <a:pPr marL="914400" lvl="1" indent="-457200">
              <a:buFont typeface="Arial" panose="020B0604020202020204" pitchFamily="34" charset="0"/>
              <a:buChar char="•"/>
            </a:pPr>
            <a:r>
              <a:rPr lang="en-US" altLang="zh-TW" sz="2800" dirty="0"/>
              <a:t>Business process mapping and modeling</a:t>
            </a:r>
          </a:p>
          <a:p>
            <a:pPr marL="914400" lvl="1" indent="-457200">
              <a:buFont typeface="Arial" panose="020B0604020202020204" pitchFamily="34" charset="0"/>
              <a:buChar char="•"/>
            </a:pPr>
            <a:r>
              <a:rPr lang="en-US" altLang="zh-TW" sz="2800" dirty="0"/>
              <a:t>Business process reengineering</a:t>
            </a:r>
          </a:p>
        </p:txBody>
      </p:sp>
    </p:spTree>
    <p:extLst>
      <p:ext uri="{BB962C8B-B14F-4D97-AF65-F5344CB8AC3E}">
        <p14:creationId xmlns:p14="http://schemas.microsoft.com/office/powerpoint/2010/main" val="20158584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CSF &amp; KPI</a:t>
            </a:r>
            <a:endParaRPr lang="zh-TW" altLang="en-US" dirty="0"/>
          </a:p>
        </p:txBody>
      </p:sp>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graphicFrame>
        <p:nvGraphicFramePr>
          <p:cNvPr id="11" name="表格 10"/>
          <p:cNvGraphicFramePr>
            <a:graphicFrameLocks noGrp="1"/>
          </p:cNvGraphicFramePr>
          <p:nvPr>
            <p:extLst>
              <p:ext uri="{D42A27DB-BD31-4B8C-83A1-F6EECF244321}">
                <p14:modId xmlns:p14="http://schemas.microsoft.com/office/powerpoint/2010/main" val="2338625485"/>
              </p:ext>
            </p:extLst>
          </p:nvPr>
        </p:nvGraphicFramePr>
        <p:xfrm>
          <a:off x="457200" y="2342895"/>
          <a:ext cx="3810000" cy="4084320"/>
        </p:xfrm>
        <a:graphic>
          <a:graphicData uri="http://schemas.openxmlformats.org/drawingml/2006/table">
            <a:tbl>
              <a:tblPr/>
              <a:tblGrid>
                <a:gridCol w="1270000">
                  <a:extLst>
                    <a:ext uri="{9D8B030D-6E8A-4147-A177-3AD203B41FA5}">
                      <a16:colId xmlns:a16="http://schemas.microsoft.com/office/drawing/2014/main" val="1464477348"/>
                    </a:ext>
                  </a:extLst>
                </a:gridCol>
                <a:gridCol w="1270000">
                  <a:extLst>
                    <a:ext uri="{9D8B030D-6E8A-4147-A177-3AD203B41FA5}">
                      <a16:colId xmlns:a16="http://schemas.microsoft.com/office/drawing/2014/main" val="2401835912"/>
                    </a:ext>
                  </a:extLst>
                </a:gridCol>
                <a:gridCol w="1270000">
                  <a:extLst>
                    <a:ext uri="{9D8B030D-6E8A-4147-A177-3AD203B41FA5}">
                      <a16:colId xmlns:a16="http://schemas.microsoft.com/office/drawing/2014/main" val="2101622680"/>
                    </a:ext>
                  </a:extLst>
                </a:gridCol>
              </a:tblGrid>
              <a:tr h="0">
                <a:tc>
                  <a:txBody>
                    <a:bodyPr/>
                    <a:lstStyle/>
                    <a:p>
                      <a:pPr algn="l"/>
                      <a:r>
                        <a:rPr lang="en-US" b="1">
                          <a:solidFill>
                            <a:srgbClr val="333333"/>
                          </a:solidFill>
                          <a:effectLst/>
                        </a:rPr>
                        <a:t>CSF</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b="1">
                          <a:solidFill>
                            <a:srgbClr val="333333"/>
                          </a:solidFill>
                          <a:effectLst/>
                        </a:rPr>
                        <a:t>KPI</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b="1">
                          <a:solidFill>
                            <a:srgbClr val="333333"/>
                          </a:solidFill>
                          <a:effectLst/>
                        </a:rPr>
                        <a:t>Target</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81704721"/>
                  </a:ext>
                </a:extLst>
              </a:tr>
              <a:tr h="0">
                <a:tc>
                  <a:txBody>
                    <a:bodyPr/>
                    <a:lstStyle/>
                    <a:p>
                      <a:r>
                        <a:rPr lang="en-US">
                          <a:effectLst/>
                        </a:rPr>
                        <a:t>Market share</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effectLst/>
                        </a:rPr>
                        <a:t>% of business within a 5km radius</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a:effectLst/>
                        </a:rPr>
                        <a:t>10%</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94931872"/>
                  </a:ext>
                </a:extLst>
              </a:tr>
              <a:tr h="0">
                <a:tc>
                  <a:txBody>
                    <a:bodyPr/>
                    <a:lstStyle/>
                    <a:p>
                      <a:r>
                        <a:rPr lang="en-US">
                          <a:effectLst/>
                        </a:rPr>
                        <a:t>Customer satisfaction</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effectLst/>
                        </a:rPr>
                        <a:t>% of customers who are satisfied</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a:effectLst/>
                        </a:rPr>
                        <a:t>95%</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04141238"/>
                  </a:ext>
                </a:extLst>
              </a:tr>
              <a:tr h="0">
                <a:tc>
                  <a:txBody>
                    <a:bodyPr/>
                    <a:lstStyle/>
                    <a:p>
                      <a:r>
                        <a:rPr lang="en-US">
                          <a:effectLst/>
                        </a:rPr>
                        <a:t>Meal quality</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effectLst/>
                        </a:rPr>
                        <a:t>% of meals returned because of poor quality</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dirty="0">
                          <a:effectLst/>
                        </a:rPr>
                        <a:t>2%</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97052289"/>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99564715"/>
              </p:ext>
            </p:extLst>
          </p:nvPr>
        </p:nvGraphicFramePr>
        <p:xfrm>
          <a:off x="5181600" y="2220975"/>
          <a:ext cx="3810000" cy="4206240"/>
        </p:xfrm>
        <a:graphic>
          <a:graphicData uri="http://schemas.openxmlformats.org/drawingml/2006/table">
            <a:tbl>
              <a:tblPr/>
              <a:tblGrid>
                <a:gridCol w="1270000">
                  <a:extLst>
                    <a:ext uri="{9D8B030D-6E8A-4147-A177-3AD203B41FA5}">
                      <a16:colId xmlns:a16="http://schemas.microsoft.com/office/drawing/2014/main" val="2211548151"/>
                    </a:ext>
                  </a:extLst>
                </a:gridCol>
                <a:gridCol w="1270000">
                  <a:extLst>
                    <a:ext uri="{9D8B030D-6E8A-4147-A177-3AD203B41FA5}">
                      <a16:colId xmlns:a16="http://schemas.microsoft.com/office/drawing/2014/main" val="4150075901"/>
                    </a:ext>
                  </a:extLst>
                </a:gridCol>
                <a:gridCol w="1270000">
                  <a:extLst>
                    <a:ext uri="{9D8B030D-6E8A-4147-A177-3AD203B41FA5}">
                      <a16:colId xmlns:a16="http://schemas.microsoft.com/office/drawing/2014/main" val="545602747"/>
                    </a:ext>
                  </a:extLst>
                </a:gridCol>
              </a:tblGrid>
              <a:tr h="0">
                <a:tc>
                  <a:txBody>
                    <a:bodyPr/>
                    <a:lstStyle/>
                    <a:p>
                      <a:pPr algn="l"/>
                      <a:r>
                        <a:rPr lang="en-US" b="1">
                          <a:solidFill>
                            <a:srgbClr val="333333"/>
                          </a:solidFill>
                          <a:effectLst/>
                        </a:rPr>
                        <a:t>CSF</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b="1">
                          <a:solidFill>
                            <a:srgbClr val="333333"/>
                          </a:solidFill>
                          <a:effectLst/>
                        </a:rPr>
                        <a:t>KPI</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b="1">
                          <a:solidFill>
                            <a:srgbClr val="333333"/>
                          </a:solidFill>
                          <a:effectLst/>
                        </a:rPr>
                        <a:t>Target</a:t>
                      </a:r>
                    </a:p>
                  </a:txBody>
                  <a:tcPr marL="38100" marR="38100" marT="76200" marB="76200" anchor="ctr">
                    <a:lnL>
                      <a:noFill/>
                    </a:lnL>
                    <a:lnR>
                      <a:noFill/>
                    </a:lnR>
                    <a:lnT w="2286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98310129"/>
                  </a:ext>
                </a:extLst>
              </a:tr>
              <a:tr h="0">
                <a:tc>
                  <a:txBody>
                    <a:bodyPr/>
                    <a:lstStyle/>
                    <a:p>
                      <a:r>
                        <a:rPr lang="en-US" dirty="0">
                          <a:effectLst/>
                        </a:rPr>
                        <a:t>High product quality</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dirty="0">
                          <a:effectLst/>
                        </a:rPr>
                        <a:t>Number of warranty claims per 100 units</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a:effectLst/>
                        </a:rPr>
                        <a:t>3</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63199560"/>
                  </a:ext>
                </a:extLst>
              </a:tr>
              <a:tr h="0">
                <a:tc>
                  <a:txBody>
                    <a:bodyPr/>
                    <a:lstStyle/>
                    <a:p>
                      <a:r>
                        <a:rPr lang="en-US">
                          <a:effectLst/>
                        </a:rPr>
                        <a:t>High process yields</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dirty="0">
                          <a:effectLst/>
                        </a:rPr>
                        <a:t>% rolled throughput yield</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a:effectLst/>
                        </a:rPr>
                        <a:t>95%</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72699317"/>
                  </a:ext>
                </a:extLst>
              </a:tr>
              <a:tr h="0">
                <a:tc>
                  <a:txBody>
                    <a:bodyPr/>
                    <a:lstStyle/>
                    <a:p>
                      <a:r>
                        <a:rPr lang="en-US">
                          <a:effectLst/>
                        </a:rPr>
                        <a:t>Low production costs</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effectLst/>
                        </a:rPr>
                        <a:t>Average variable costs</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a:effectLst/>
                        </a:rPr>
                        <a:t>&lt;$350</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62017685"/>
                  </a:ext>
                </a:extLst>
              </a:tr>
              <a:tr h="0">
                <a:tc>
                  <a:txBody>
                    <a:bodyPr/>
                    <a:lstStyle/>
                    <a:p>
                      <a:r>
                        <a:rPr lang="en-US">
                          <a:effectLst/>
                        </a:rPr>
                        <a:t>Market share</a:t>
                      </a:r>
                    </a:p>
                  </a:txBody>
                  <a:tcPr marL="60960" marR="60960" marT="60960" marB="60960"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effectLst/>
                        </a:rPr>
                        <a:t>%  of the market</a:t>
                      </a:r>
                    </a:p>
                  </a:txBody>
                  <a:tcPr marL="60960" marR="60960" marT="60960" marB="609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r>
                        <a:rPr lang="en-US" altLang="zh-TW" dirty="0">
                          <a:effectLst/>
                        </a:rPr>
                        <a:t>15%</a:t>
                      </a:r>
                    </a:p>
                  </a:txBody>
                  <a:tcPr marL="60960" marR="60960" marT="60960" marB="60960" anchor="ctr">
                    <a:lnL w="7620" cap="flat" cmpd="sng" algn="ctr">
                      <a:solidFill>
                        <a:srgbClr val="CCCCCC"/>
                      </a:solidFill>
                      <a:prstDash val="solid"/>
                      <a:round/>
                      <a:headEnd type="none" w="med" len="med"/>
                      <a:tailEnd type="none" w="med" len="med"/>
                    </a:lnL>
                    <a:lnR>
                      <a:noFill/>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63898349"/>
                  </a:ext>
                </a:extLst>
              </a:tr>
            </a:tbl>
          </a:graphicData>
        </a:graphic>
      </p:graphicFrame>
      <p:sp>
        <p:nvSpPr>
          <p:cNvPr id="13" name="Rectangle 1"/>
          <p:cNvSpPr>
            <a:spLocks noChangeArrowheads="1"/>
          </p:cNvSpPr>
          <p:nvPr/>
        </p:nvSpPr>
        <p:spPr bwMode="auto">
          <a:xfrm>
            <a:off x="152400" y="905273"/>
            <a:ext cx="4325177"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1" i="0" u="none" strike="noStrike" cap="none" normalizeH="0" baseline="0" dirty="0" smtClean="0">
                <a:ln>
                  <a:noFill/>
                </a:ln>
                <a:solidFill>
                  <a:srgbClr val="505050"/>
                </a:solidFill>
                <a:effectLst/>
                <a:latin typeface="Arial" panose="020B0604020202020204" pitchFamily="34" charset="0"/>
                <a:ea typeface="Roboto"/>
              </a:rPr>
              <a:t>Example 1: A restaurant</a:t>
            </a:r>
            <a:endParaRPr kumimoji="0" lang="zh-TW" altLang="zh-TW"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1" i="0" u="none" strike="noStrike" cap="none" normalizeH="0" baseline="0" dirty="0" smtClean="0">
                <a:ln>
                  <a:noFill/>
                </a:ln>
                <a:solidFill>
                  <a:srgbClr val="505050"/>
                </a:solidFill>
                <a:effectLst/>
                <a:latin typeface="Arial" panose="020B0604020202020204" pitchFamily="34" charset="0"/>
                <a:ea typeface="Roboto"/>
              </a:rPr>
              <a:t>Goal:</a:t>
            </a:r>
            <a:r>
              <a:rPr kumimoji="0" lang="zh-TW" altLang="zh-TW" sz="1600" b="0" i="0" u="none" strike="noStrike" cap="none" normalizeH="0" baseline="0" dirty="0" smtClean="0">
                <a:ln>
                  <a:noFill/>
                </a:ln>
                <a:solidFill>
                  <a:srgbClr val="505050"/>
                </a:solidFill>
                <a:effectLst/>
                <a:latin typeface="Arial" panose="020B0604020202020204" pitchFamily="34" charset="0"/>
                <a:ea typeface="Roboto"/>
              </a:rPr>
              <a:t> Increase profit by 5% by January next year by increasing throughput by 10% in lunch and dinner trade without reducing our gross margins</a:t>
            </a:r>
            <a:r>
              <a:rPr kumimoji="0" lang="zh-TW" altLang="zh-TW" sz="1600" b="0" i="0" u="none" strike="noStrike" cap="none" normalizeH="0" baseline="0" dirty="0" smtClean="0">
                <a:ln>
                  <a:noFill/>
                </a:ln>
                <a:solidFill>
                  <a:srgbClr val="505050"/>
                </a:solidFill>
                <a:effectLst/>
                <a:latin typeface="Arial" panose="020B0604020202020204" pitchFamily="34" charset="0"/>
                <a:ea typeface="Roboto"/>
              </a:rPr>
              <a:t>.</a:t>
            </a:r>
            <a:endParaRPr kumimoji="0" lang="zh-TW" altLang="zh-TW"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3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solidFill>
                  <a:schemeClr val="tx1"/>
                </a:solidFill>
                <a:effectLst/>
                <a:latin typeface="Arial" panose="020B0604020202020204" pitchFamily="34" charset="0"/>
              </a:rPr>
              <a:t/>
            </a:r>
            <a:br>
              <a:rPr kumimoji="0" lang="zh-TW" altLang="zh-TW" sz="1800" b="0" i="0" u="none" strike="noStrike" cap="none" normalizeH="0" baseline="0" dirty="0" smtClean="0">
                <a:ln>
                  <a:noFill/>
                </a:ln>
                <a:solidFill>
                  <a:schemeClr val="tx1"/>
                </a:solidFill>
                <a:effectLst/>
                <a:latin typeface="Arial" panose="020B0604020202020204" pitchFamily="34" charset="0"/>
              </a:rPr>
            </a:b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14" name="矩形 13"/>
          <p:cNvSpPr/>
          <p:nvPr/>
        </p:nvSpPr>
        <p:spPr>
          <a:xfrm>
            <a:off x="4648200" y="900018"/>
            <a:ext cx="4572000" cy="1200329"/>
          </a:xfrm>
          <a:prstGeom prst="rect">
            <a:avLst/>
          </a:prstGeom>
        </p:spPr>
        <p:txBody>
          <a:bodyPr>
            <a:spAutoFit/>
          </a:bodyPr>
          <a:lstStyle/>
          <a:p>
            <a:pPr lvl="0" defTabSz="914400" eaLnBrk="0" fontAlgn="base" hangingPunct="0">
              <a:spcBef>
                <a:spcPct val="0"/>
              </a:spcBef>
              <a:spcAft>
                <a:spcPct val="0"/>
              </a:spcAft>
            </a:pPr>
            <a:r>
              <a:rPr lang="zh-TW" altLang="zh-TW" b="1" dirty="0">
                <a:solidFill>
                  <a:srgbClr val="505050"/>
                </a:solidFill>
                <a:latin typeface="Arial" panose="020B0604020202020204" pitchFamily="34" charset="0"/>
                <a:ea typeface="Roboto"/>
              </a:rPr>
              <a:t>Example 2: Whitegoods manufacturer</a:t>
            </a:r>
            <a:endParaRPr lang="zh-TW" altLang="zh-TW" sz="800" dirty="0">
              <a:latin typeface="Arial" panose="020B0604020202020204" pitchFamily="34" charset="0"/>
            </a:endParaRPr>
          </a:p>
          <a:p>
            <a:pPr lvl="0" defTabSz="914400" eaLnBrk="0" fontAlgn="base" hangingPunct="0">
              <a:spcBef>
                <a:spcPct val="0"/>
              </a:spcBef>
              <a:spcAft>
                <a:spcPct val="0"/>
              </a:spcAft>
            </a:pPr>
            <a:r>
              <a:rPr lang="zh-TW" altLang="zh-TW" b="1" dirty="0">
                <a:solidFill>
                  <a:srgbClr val="505050"/>
                </a:solidFill>
                <a:latin typeface="Arial" panose="020B0604020202020204" pitchFamily="34" charset="0"/>
                <a:ea typeface="Roboto"/>
              </a:rPr>
              <a:t>Goal:</a:t>
            </a:r>
            <a:r>
              <a:rPr lang="zh-TW" altLang="zh-TW" dirty="0">
                <a:solidFill>
                  <a:srgbClr val="505050"/>
                </a:solidFill>
                <a:latin typeface="Arial" panose="020B0604020202020204" pitchFamily="34" charset="0"/>
                <a:ea typeface="Roboto"/>
              </a:rPr>
              <a:t> To increase the operating profit of a washing machine manufacturer by 5% within two years.</a:t>
            </a:r>
            <a:endParaRPr lang="zh-TW" altLang="en-US" dirty="0"/>
          </a:p>
        </p:txBody>
      </p:sp>
    </p:spTree>
    <p:extLst>
      <p:ext uri="{BB962C8B-B14F-4D97-AF65-F5344CB8AC3E}">
        <p14:creationId xmlns:p14="http://schemas.microsoft.com/office/powerpoint/2010/main" val="16015601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r>
              <a:rPr lang="en-US" sz="3400" dirty="0">
                <a:solidFill>
                  <a:srgbClr val="C00000"/>
                </a:solidFill>
              </a:rPr>
              <a:t>Measuring Organizational Business Decisions </a:t>
            </a:r>
            <a:r>
              <a:rPr lang="en-US" sz="2000" dirty="0">
                <a:solidFill>
                  <a:srgbClr val="C00000"/>
                </a:solidFill>
              </a:rPr>
              <a:t>4 of 4</a:t>
            </a:r>
            <a:endParaRPr lang="en-US" sz="3600" b="1" dirty="0">
              <a:solidFill>
                <a:schemeClr val="tx1"/>
              </a:solidFill>
            </a:endParaRPr>
          </a:p>
        </p:txBody>
      </p:sp>
      <p:sp>
        <p:nvSpPr>
          <p:cNvPr id="17411" name="Rectangle 3"/>
          <p:cNvSpPr>
            <a:spLocks noGrp="1" noChangeArrowheads="1"/>
          </p:cNvSpPr>
          <p:nvPr>
            <p:ph idx="1"/>
          </p:nvPr>
        </p:nvSpPr>
        <p:spPr/>
        <p:txBody>
          <a:bodyPr/>
          <a:lstStyle/>
          <a:p>
            <a:pPr eaLnBrk="1" hangingPunct="1">
              <a:spcBef>
                <a:spcPts val="600"/>
              </a:spcBef>
              <a:spcAft>
                <a:spcPts val="1200"/>
              </a:spcAft>
            </a:pPr>
            <a:r>
              <a:rPr lang="en-US" sz="2800" b="1" dirty="0"/>
              <a:t>External KPI</a:t>
            </a:r>
          </a:p>
          <a:p>
            <a:pPr lvl="2">
              <a:spcBef>
                <a:spcPts val="600"/>
              </a:spcBef>
              <a:spcAft>
                <a:spcPts val="1200"/>
              </a:spcAft>
              <a:buClr>
                <a:srgbClr val="C00000"/>
              </a:buClr>
            </a:pPr>
            <a:r>
              <a:rPr lang="en-US" sz="2400" b="1" dirty="0"/>
              <a:t>Market share </a:t>
            </a:r>
            <a:r>
              <a:rPr lang="en-US" sz="2400" dirty="0"/>
              <a:t>– The portion of the market that a firm captures (external)</a:t>
            </a:r>
          </a:p>
          <a:p>
            <a:pPr eaLnBrk="1" hangingPunct="1">
              <a:spcBef>
                <a:spcPts val="600"/>
              </a:spcBef>
              <a:spcAft>
                <a:spcPts val="1200"/>
              </a:spcAft>
            </a:pPr>
            <a:r>
              <a:rPr lang="en-US" sz="2800" b="1" dirty="0"/>
              <a:t>Internal KPI</a:t>
            </a:r>
          </a:p>
          <a:p>
            <a:pPr lvl="2">
              <a:spcBef>
                <a:spcPts val="600"/>
              </a:spcBef>
              <a:spcAft>
                <a:spcPts val="1200"/>
              </a:spcAft>
              <a:buClr>
                <a:srgbClr val="C00000"/>
              </a:buClr>
            </a:pPr>
            <a:r>
              <a:rPr lang="en-US" sz="2400" b="1" dirty="0"/>
              <a:t>Return on investment (ROI) </a:t>
            </a:r>
            <a:r>
              <a:rPr lang="en-US" sz="2400" dirty="0"/>
              <a:t>– Indicates  the earning power of a project</a:t>
            </a:r>
            <a:endParaRPr lang="en-US" sz="2400" b="1" dirty="0"/>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p:txBody>
          <a:bodyPr/>
          <a:lstStyle/>
          <a:p>
            <a:r>
              <a:rPr lang="en-US" dirty="0">
                <a:solidFill>
                  <a:srgbClr val="C00000"/>
                </a:solidFill>
              </a:rPr>
              <a:t>Efficiency and Effectiveness Metrics</a:t>
            </a:r>
            <a:endParaRPr lang="en-US" sz="3600" b="1" dirty="0">
              <a:solidFill>
                <a:schemeClr val="tx1"/>
              </a:solidFill>
            </a:endParaRPr>
          </a:p>
        </p:txBody>
      </p:sp>
      <p:sp>
        <p:nvSpPr>
          <p:cNvPr id="18435" name="Rectangle 3"/>
          <p:cNvSpPr>
            <a:spLocks noGrp="1" noChangeArrowheads="1"/>
          </p:cNvSpPr>
          <p:nvPr>
            <p:ph idx="1"/>
          </p:nvPr>
        </p:nvSpPr>
        <p:spPr/>
        <p:txBody>
          <a:bodyPr/>
          <a:lstStyle/>
          <a:p>
            <a:pPr>
              <a:spcBef>
                <a:spcPts val="600"/>
              </a:spcBef>
              <a:spcAft>
                <a:spcPts val="1200"/>
              </a:spcAft>
            </a:pPr>
            <a:r>
              <a:rPr lang="en-US" sz="2800" b="1" dirty="0"/>
              <a:t>Efficiency MIS metrics </a:t>
            </a:r>
            <a:r>
              <a:rPr lang="en-US" sz="2800" dirty="0"/>
              <a:t>– Measure the performance of MIS itself, such as throughput, transaction speed, and system </a:t>
            </a:r>
            <a:r>
              <a:rPr lang="en-US" sz="2800" dirty="0" smtClean="0"/>
              <a:t>availability</a:t>
            </a:r>
            <a:r>
              <a:rPr lang="zh-TW" altLang="en-US" sz="2800" dirty="0" smtClean="0"/>
              <a:t>  </a:t>
            </a:r>
            <a:r>
              <a:rPr lang="en-US" altLang="zh-TW" sz="1400" i="1" dirty="0"/>
              <a:t>Doing things </a:t>
            </a:r>
            <a:r>
              <a:rPr lang="en-US" altLang="zh-TW" sz="1400" i="1" dirty="0" smtClean="0"/>
              <a:t>right- getting </a:t>
            </a:r>
            <a:r>
              <a:rPr lang="en-US" altLang="zh-TW" sz="1400" i="1" dirty="0"/>
              <a:t>the most from each resource (Peter Drucker)</a:t>
            </a:r>
          </a:p>
          <a:p>
            <a:pPr>
              <a:spcBef>
                <a:spcPts val="600"/>
              </a:spcBef>
              <a:spcAft>
                <a:spcPts val="1200"/>
              </a:spcAft>
            </a:pPr>
            <a:r>
              <a:rPr lang="en-US" altLang="zh-TW" sz="1400" i="1" dirty="0" smtClean="0"/>
              <a:t> </a:t>
            </a:r>
            <a:r>
              <a:rPr lang="en-US" sz="2800" b="1" dirty="0" smtClean="0"/>
              <a:t>Effectiveness </a:t>
            </a:r>
            <a:r>
              <a:rPr lang="en-US" sz="2800" b="1" dirty="0"/>
              <a:t>MIS metrics </a:t>
            </a:r>
            <a:r>
              <a:rPr lang="en-US" sz="2800" dirty="0"/>
              <a:t>–</a:t>
            </a:r>
            <a:r>
              <a:rPr lang="en-US" sz="2800" b="1" dirty="0"/>
              <a:t> </a:t>
            </a:r>
            <a:r>
              <a:rPr lang="en-US" sz="2800" dirty="0"/>
              <a:t>Measures the impact MIS has on business processes and activities, including customer satisfaction and customer conversation </a:t>
            </a:r>
            <a:r>
              <a:rPr lang="en-US" sz="2800" dirty="0" smtClean="0"/>
              <a:t>rates</a:t>
            </a:r>
          </a:p>
          <a:p>
            <a:pPr>
              <a:spcBef>
                <a:spcPts val="600"/>
              </a:spcBef>
              <a:spcAft>
                <a:spcPts val="1200"/>
              </a:spcAft>
            </a:pPr>
            <a:r>
              <a:rPr lang="en-US" sz="1800" i="1" dirty="0"/>
              <a:t>Doing the right things– setting the right goals and objectives and ensuring they are </a:t>
            </a:r>
            <a:r>
              <a:rPr lang="en-US" sz="1800" i="1" dirty="0" smtClean="0"/>
              <a:t>accomplished </a:t>
            </a:r>
          </a:p>
          <a:p>
            <a:pPr>
              <a:spcBef>
                <a:spcPts val="600"/>
              </a:spcBef>
              <a:spcAft>
                <a:spcPts val="1200"/>
              </a:spcAft>
            </a:pPr>
            <a:endParaRPr lang="en-US" sz="1400" i="1"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495300" y="16329"/>
            <a:ext cx="8153400" cy="6740307"/>
          </a:xfrm>
          <a:prstGeom prst="rect">
            <a:avLst/>
          </a:prstGeom>
        </p:spPr>
        <p:txBody>
          <a:bodyPr wrap="square">
            <a:spAutoFit/>
          </a:bodyPr>
          <a:lstStyle/>
          <a:p>
            <a:pPr marL="190500" indent="-190500"/>
            <a:r>
              <a:rPr lang="en-US" altLang="zh-TW" sz="2400" u="sng" dirty="0"/>
              <a:t>EFFICIENCY</a:t>
            </a:r>
            <a:r>
              <a:rPr lang="en-US" altLang="zh-TW" sz="2400" dirty="0"/>
              <a:t>	</a:t>
            </a:r>
            <a:endParaRPr lang="en-US" altLang="zh-TW" sz="2400" u="sng" dirty="0"/>
          </a:p>
          <a:p>
            <a:pPr marL="190500" indent="-190500"/>
            <a:r>
              <a:rPr lang="en-US" altLang="zh-TW" sz="2400" b="1" dirty="0"/>
              <a:t>Throughput:</a:t>
            </a:r>
            <a:r>
              <a:rPr lang="en-US" altLang="zh-TW" sz="2400" dirty="0"/>
              <a:t> the amount of information that can travel through a system</a:t>
            </a:r>
          </a:p>
          <a:p>
            <a:pPr marL="190500" indent="-190500"/>
            <a:r>
              <a:rPr lang="en-US" altLang="zh-TW" sz="2400" b="1" dirty="0"/>
              <a:t>Transaction speed:</a:t>
            </a:r>
            <a:r>
              <a:rPr lang="en-US" altLang="zh-TW" sz="2400" dirty="0"/>
              <a:t> the amount of time a system takes to perform a transaction</a:t>
            </a:r>
          </a:p>
          <a:p>
            <a:pPr marL="190500" indent="-190500"/>
            <a:r>
              <a:rPr lang="en-US" altLang="zh-TW" sz="2400" b="1" dirty="0"/>
              <a:t>System availability:</a:t>
            </a:r>
            <a:r>
              <a:rPr lang="en-US" altLang="zh-TW" sz="2400" dirty="0"/>
              <a:t> the number of hours a system is available</a:t>
            </a:r>
          </a:p>
          <a:p>
            <a:pPr marL="190500" indent="-190500"/>
            <a:r>
              <a:rPr lang="en-US" altLang="zh-TW" sz="2400" b="1" dirty="0"/>
              <a:t>Information accuracy:</a:t>
            </a:r>
            <a:r>
              <a:rPr lang="en-US" altLang="zh-TW" sz="2400" dirty="0"/>
              <a:t> How often a system generates the correct results when doing the same transaction many times</a:t>
            </a:r>
          </a:p>
          <a:p>
            <a:pPr marL="190500" indent="-190500"/>
            <a:r>
              <a:rPr lang="en-US" altLang="zh-TW" sz="2400" b="1" dirty="0"/>
              <a:t>Response time:</a:t>
            </a:r>
            <a:r>
              <a:rPr lang="en-US" altLang="zh-TW" sz="2400" dirty="0"/>
              <a:t> how long it takes to respond to user interactions, for example a mouse click</a:t>
            </a:r>
          </a:p>
          <a:p>
            <a:pPr marL="190500" indent="-190500"/>
            <a:r>
              <a:rPr lang="en-US" altLang="zh-TW" sz="2400" u="sng" dirty="0"/>
              <a:t>EFFECTIVENESS</a:t>
            </a:r>
          </a:p>
          <a:p>
            <a:pPr marL="190500" indent="-190500"/>
            <a:r>
              <a:rPr lang="en-US" altLang="zh-TW" sz="2400" b="1" dirty="0"/>
              <a:t>Usability</a:t>
            </a:r>
            <a:r>
              <a:rPr lang="en-US" altLang="zh-TW" sz="2400" dirty="0"/>
              <a:t>: the ease with which people perform transactions or find info</a:t>
            </a:r>
          </a:p>
          <a:p>
            <a:pPr marL="190500" indent="-190500"/>
            <a:r>
              <a:rPr lang="en-US" altLang="zh-TW" sz="2400" b="1" dirty="0"/>
              <a:t>Customer satisfaction: </a:t>
            </a:r>
            <a:r>
              <a:rPr lang="en-US" altLang="zh-TW" sz="2400" dirty="0"/>
              <a:t>measured by satisfaction surveys, how many retained, and increase in revenue per customer</a:t>
            </a:r>
          </a:p>
          <a:p>
            <a:pPr marL="190500" indent="-190500"/>
            <a:r>
              <a:rPr lang="en-US" altLang="zh-TW" sz="2400" b="1" dirty="0"/>
              <a:t>Conversion rates:</a:t>
            </a:r>
            <a:r>
              <a:rPr lang="en-US" altLang="zh-TW" sz="2400" dirty="0"/>
              <a:t> how many ‘touches’ it takes to convert a first time user to become a customer and purchase the product</a:t>
            </a:r>
          </a:p>
          <a:p>
            <a:pPr marL="190500" indent="-190500"/>
            <a:r>
              <a:rPr lang="en-US" altLang="zh-TW" sz="2400" b="1" dirty="0"/>
              <a:t>Financial:</a:t>
            </a:r>
            <a:r>
              <a:rPr lang="en-US" altLang="zh-TW" sz="2400" dirty="0"/>
              <a:t> ROI, cost-benefit analysis, break-even analysis</a:t>
            </a:r>
            <a:endParaRPr lang="en-US" altLang="zh-TW" sz="2400" dirty="0"/>
          </a:p>
        </p:txBody>
      </p:sp>
    </p:spTree>
    <p:extLst>
      <p:ext uri="{BB962C8B-B14F-4D97-AF65-F5344CB8AC3E}">
        <p14:creationId xmlns:p14="http://schemas.microsoft.com/office/powerpoint/2010/main" val="4147906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normAutofit fontScale="90000"/>
          </a:bodyPr>
          <a:lstStyle/>
          <a:p>
            <a:r>
              <a:rPr lang="en-US" sz="3800" dirty="0">
                <a:solidFill>
                  <a:srgbClr val="C00000"/>
                </a:solidFill>
              </a:rPr>
              <a:t>Figure 2.10 The Interrelationships between Efficiency and Effectiveness</a:t>
            </a:r>
            <a:endParaRPr lang="en-US" sz="2200" b="1" dirty="0">
              <a:solidFill>
                <a:schemeClr val="tx1"/>
              </a:solidFill>
            </a:endParaRPr>
          </a:p>
        </p:txBody>
      </p:sp>
      <p:sp>
        <p:nvSpPr>
          <p:cNvPr id="19459" name="Rectangle 3"/>
          <p:cNvSpPr>
            <a:spLocks noGrp="1" noChangeArrowheads="1"/>
          </p:cNvSpPr>
          <p:nvPr>
            <p:ph idx="1"/>
          </p:nvPr>
        </p:nvSpPr>
        <p:spPr>
          <a:xfrm>
            <a:off x="457200" y="1447800"/>
            <a:ext cx="8229600" cy="838200"/>
          </a:xfrm>
        </p:spPr>
        <p:txBody>
          <a:bodyPr>
            <a:normAutofit/>
          </a:bodyPr>
          <a:lstStyle/>
          <a:p>
            <a:pPr>
              <a:spcBef>
                <a:spcPts val="600"/>
              </a:spcBef>
              <a:spcAft>
                <a:spcPts val="1200"/>
              </a:spcAft>
            </a:pPr>
            <a:r>
              <a:rPr lang="en-US" sz="2800" dirty="0"/>
              <a:t>Ideal operation occurs in the upper right corner</a:t>
            </a:r>
          </a:p>
        </p:txBody>
      </p:sp>
      <p:pic>
        <p:nvPicPr>
          <p:cNvPr id="1026" name="Picture 2" descr="A graph plots effectiveness and efficiency, from low to high. The area where both aspects are high is noted as the optimal area in which to operate."/>
          <p:cNvPicPr>
            <a:picLocks noChangeAspect="1" noChangeArrowheads="1"/>
          </p:cNvPicPr>
          <p:nvPr/>
        </p:nvPicPr>
        <p:blipFill>
          <a:blip r:embed="rId3" cstate="print"/>
          <a:srcRect/>
          <a:stretch>
            <a:fillRect/>
          </a:stretch>
        </p:blipFill>
        <p:spPr bwMode="auto">
          <a:xfrm>
            <a:off x="215900" y="1752600"/>
            <a:ext cx="8928100" cy="4946167"/>
          </a:xfrm>
          <a:prstGeom prst="rect">
            <a:avLst/>
          </a:prstGeom>
          <a:noFill/>
        </p:spPr>
      </p:pic>
      <p:sp>
        <p:nvSpPr>
          <p:cNvPr id="10" name="Text Placeholder 9"/>
          <p:cNvSpPr>
            <a:spLocks noGrp="1"/>
          </p:cNvSpPr>
          <p:nvPr>
            <p:ph type="body" sz="quarter" idx="12"/>
          </p:nvPr>
        </p:nvSpPr>
        <p:spPr/>
        <p:txBody>
          <a:bodyPr/>
          <a:lstStyle/>
          <a:p>
            <a:endParaRPr lang="en-US" dirty="0"/>
          </a:p>
        </p:txBody>
      </p:sp>
      <p:sp>
        <p:nvSpPr>
          <p:cNvPr id="9" name="Text Placeholder 8"/>
          <p:cNvSpPr>
            <a:spLocks noGrp="1"/>
          </p:cNvSpPr>
          <p:nvPr>
            <p:ph type="body" sz="quarter" idx="11"/>
          </p:nvPr>
        </p:nvSpPr>
        <p:spPr/>
        <p:txBody>
          <a:bodyPr/>
          <a:lstStyle/>
          <a:p>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Grp="1" noChangeArrowheads="1"/>
          </p:cNvSpPr>
          <p:nvPr>
            <p:ph type="title"/>
          </p:nvPr>
        </p:nvSpPr>
        <p:spPr/>
        <p:txBody>
          <a:bodyPr>
            <a:normAutofit fontScale="90000"/>
          </a:bodyPr>
          <a:lstStyle/>
          <a:p>
            <a:r>
              <a:rPr lang="en-US" sz="3800" dirty="0">
                <a:solidFill>
                  <a:srgbClr val="C00000"/>
                </a:solidFill>
              </a:rPr>
              <a:t>The Interrelationship Between Efficiency and Effectiveness Metrics</a:t>
            </a:r>
            <a:endParaRPr lang="en-US" sz="3200" b="1" dirty="0">
              <a:solidFill>
                <a:schemeClr val="tx1"/>
              </a:solidFill>
            </a:endParaRPr>
          </a:p>
        </p:txBody>
      </p:sp>
      <p:sp>
        <p:nvSpPr>
          <p:cNvPr id="20483" name="Rectangle 3"/>
          <p:cNvSpPr>
            <a:spLocks noGrp="1" noChangeArrowheads="1"/>
          </p:cNvSpPr>
          <p:nvPr>
            <p:ph idx="1"/>
          </p:nvPr>
        </p:nvSpPr>
        <p:spPr>
          <a:xfrm>
            <a:off x="457200" y="1524000"/>
            <a:ext cx="8229600" cy="5029200"/>
          </a:xfrm>
        </p:spPr>
        <p:txBody>
          <a:bodyPr/>
          <a:lstStyle/>
          <a:p>
            <a:pPr>
              <a:spcBef>
                <a:spcPts val="600"/>
              </a:spcBef>
              <a:spcAft>
                <a:spcPts val="1200"/>
              </a:spcAft>
            </a:pPr>
            <a:r>
              <a:rPr lang="en-US" sz="2800" b="1" dirty="0"/>
              <a:t>Benchmark </a:t>
            </a:r>
            <a:r>
              <a:rPr lang="en-US" sz="2800" dirty="0"/>
              <a:t>– Baseline values the system seeks to attain</a:t>
            </a:r>
          </a:p>
          <a:p>
            <a:pPr>
              <a:spcBef>
                <a:spcPts val="600"/>
              </a:spcBef>
              <a:spcAft>
                <a:spcPts val="1200"/>
              </a:spcAft>
            </a:pPr>
            <a:r>
              <a:rPr lang="en-US" sz="2800" b="1" dirty="0"/>
              <a:t>Benchmarking </a:t>
            </a:r>
            <a:r>
              <a:rPr lang="en-US" sz="2800" dirty="0"/>
              <a:t>– A process of continuously </a:t>
            </a:r>
            <a:r>
              <a:rPr lang="en-US" sz="2800" dirty="0">
                <a:solidFill>
                  <a:srgbClr val="FF0000"/>
                </a:solidFill>
              </a:rPr>
              <a:t>measuring</a:t>
            </a:r>
            <a:r>
              <a:rPr lang="en-US" sz="2800" dirty="0"/>
              <a:t> system results, </a:t>
            </a:r>
            <a:r>
              <a:rPr lang="en-US" sz="2800" dirty="0">
                <a:solidFill>
                  <a:srgbClr val="FF0000"/>
                </a:solidFill>
              </a:rPr>
              <a:t>comparing </a:t>
            </a:r>
            <a:r>
              <a:rPr lang="en-US" sz="2800" dirty="0"/>
              <a:t>those results to optimal system performance (benchmark values), and </a:t>
            </a:r>
            <a:r>
              <a:rPr lang="en-US" sz="2800" dirty="0">
                <a:solidFill>
                  <a:srgbClr val="FF0000"/>
                </a:solidFill>
              </a:rPr>
              <a:t>identifying</a:t>
            </a:r>
            <a:r>
              <a:rPr lang="en-US" sz="2800" dirty="0"/>
              <a:t> steps and procedures to </a:t>
            </a:r>
            <a:r>
              <a:rPr lang="en-US" sz="2800" dirty="0">
                <a:solidFill>
                  <a:srgbClr val="FF0000"/>
                </a:solidFill>
              </a:rPr>
              <a:t>improve</a:t>
            </a:r>
            <a:r>
              <a:rPr lang="en-US" sz="2800" dirty="0"/>
              <a:t> system </a:t>
            </a:r>
            <a:r>
              <a:rPr lang="en-US" sz="2800" dirty="0" smtClean="0"/>
              <a:t>performance</a:t>
            </a:r>
          </a:p>
          <a:p>
            <a:pPr>
              <a:spcBef>
                <a:spcPts val="600"/>
              </a:spcBef>
              <a:spcAft>
                <a:spcPts val="1200"/>
              </a:spcAft>
            </a:pPr>
            <a:r>
              <a:rPr lang="en-US" sz="1400" dirty="0"/>
              <a:t>If a system held a benchmark for response time of 15 seconds, the manager would want to ensure response times did not deviate from this point, including increases or decreases</a:t>
            </a:r>
            <a:endParaRPr lang="en-US" sz="1400"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p:txBody>
          <a:bodyPr/>
          <a:lstStyle/>
          <a:p>
            <a:r>
              <a:rPr lang="en-US" dirty="0">
                <a:solidFill>
                  <a:srgbClr val="C00000"/>
                </a:solidFill>
              </a:rPr>
              <a:t>Using MIS to Make Business Decisions</a:t>
            </a:r>
            <a:endParaRPr lang="en-US" sz="3600" b="1" dirty="0">
              <a:solidFill>
                <a:schemeClr val="tx1"/>
              </a:solidFill>
            </a:endParaRPr>
          </a:p>
        </p:txBody>
      </p:sp>
      <p:sp>
        <p:nvSpPr>
          <p:cNvPr id="21507" name="Rectangle 3"/>
          <p:cNvSpPr>
            <a:spLocks noGrp="1" noChangeArrowheads="1"/>
          </p:cNvSpPr>
          <p:nvPr>
            <p:ph idx="1"/>
          </p:nvPr>
        </p:nvSpPr>
        <p:spPr/>
        <p:txBody>
          <a:bodyPr/>
          <a:lstStyle/>
          <a:p>
            <a:pPr eaLnBrk="1" hangingPunct="1"/>
            <a:r>
              <a:rPr lang="en-US" sz="2800" b="1" dirty="0"/>
              <a:t>Model </a:t>
            </a:r>
            <a:r>
              <a:rPr lang="en-US" sz="2800" dirty="0"/>
              <a:t>– A simplified representation or abstraction of reality</a:t>
            </a:r>
          </a:p>
          <a:p>
            <a:pPr eaLnBrk="1" hangingPunct="1"/>
            <a:r>
              <a:rPr lang="en-US" sz="2800" dirty="0"/>
              <a:t>Models help managers to</a:t>
            </a:r>
          </a:p>
          <a:p>
            <a:pPr lvl="2">
              <a:buClr>
                <a:srgbClr val="C00000"/>
              </a:buClr>
            </a:pPr>
            <a:r>
              <a:rPr lang="en-US" sz="2400" dirty="0"/>
              <a:t>Calculate risks</a:t>
            </a:r>
          </a:p>
          <a:p>
            <a:pPr lvl="2">
              <a:buClr>
                <a:srgbClr val="C00000"/>
              </a:buClr>
            </a:pPr>
            <a:r>
              <a:rPr lang="en-US" sz="2400" dirty="0"/>
              <a:t>Understand uncertainty</a:t>
            </a:r>
          </a:p>
          <a:p>
            <a:pPr lvl="2">
              <a:buClr>
                <a:srgbClr val="C00000"/>
              </a:buClr>
            </a:pPr>
            <a:r>
              <a:rPr lang="en-US" sz="2400" dirty="0"/>
              <a:t>Change variables</a:t>
            </a:r>
          </a:p>
          <a:p>
            <a:pPr lvl="2">
              <a:buClr>
                <a:srgbClr val="C00000"/>
              </a:buClr>
            </a:pPr>
            <a:r>
              <a:rPr lang="en-US" sz="2400" dirty="0"/>
              <a:t>Manipulate time to make </a:t>
            </a:r>
            <a:r>
              <a:rPr lang="en-US" sz="2400" dirty="0" smtClean="0"/>
              <a:t>decisions</a:t>
            </a:r>
          </a:p>
          <a:p>
            <a:pPr lvl="2">
              <a:buClr>
                <a:srgbClr val="C00000"/>
              </a:buClr>
            </a:pPr>
            <a:endParaRPr lang="en-US" sz="2400" dirty="0"/>
          </a:p>
          <a:p>
            <a:pPr>
              <a:buClr>
                <a:srgbClr val="C00000"/>
              </a:buClr>
            </a:pPr>
            <a:r>
              <a:rPr lang="en-US" altLang="zh-TW" sz="1400" dirty="0"/>
              <a:t>DSS, EIS, or AI </a:t>
            </a:r>
            <a:r>
              <a:rPr lang="en-US" altLang="zh-TW" sz="1400" dirty="0" smtClean="0"/>
              <a:t>system to model reality</a:t>
            </a:r>
          </a:p>
          <a:p>
            <a:pPr>
              <a:buClr>
                <a:srgbClr val="C00000"/>
              </a:buClr>
            </a:pPr>
            <a:r>
              <a:rPr lang="en-US" sz="1400" dirty="0" smtClean="0"/>
              <a:t>Excel </a:t>
            </a:r>
            <a:r>
              <a:rPr lang="en-US" sz="1400" dirty="0"/>
              <a:t>is a DSS.  You can use many of the tools found in Excel, such as Scenario Manager, Goal Seek, Solver, and Pivot Tables to support DSS activities</a:t>
            </a:r>
            <a:endParaRPr lang="en-US" sz="1400"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Grp="1" noChangeArrowheads="1"/>
          </p:cNvSpPr>
          <p:nvPr>
            <p:ph type="title"/>
          </p:nvPr>
        </p:nvSpPr>
        <p:spPr/>
        <p:txBody>
          <a:bodyPr/>
          <a:lstStyle/>
          <a:p>
            <a:r>
              <a:rPr lang="en-US" dirty="0">
                <a:solidFill>
                  <a:srgbClr val="C00000"/>
                </a:solidFill>
              </a:rPr>
              <a:t>Figure 2.11 Primary Types of MIS Systems for Decision Making </a:t>
            </a:r>
            <a:endParaRPr lang="en-US" sz="3600" b="1" dirty="0">
              <a:solidFill>
                <a:schemeClr val="tx1"/>
              </a:solidFill>
            </a:endParaRPr>
          </a:p>
        </p:txBody>
      </p:sp>
      <p:pic>
        <p:nvPicPr>
          <p:cNvPr id="4" name="Picture 3" descr="A graph characterizes system types.">
            <a:extLst>
              <a:ext uri="{FF2B5EF4-FFF2-40B4-BE49-F238E27FC236}">
                <a16:creationId xmlns:a16="http://schemas.microsoft.com/office/drawing/2014/main" id="{378F4784-AFD1-40AE-BA1D-38754ED383F0}"/>
              </a:ext>
            </a:extLst>
          </p:cNvPr>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5415" t="9702" r="3201" b="4023"/>
          <a:stretch/>
        </p:blipFill>
        <p:spPr>
          <a:xfrm>
            <a:off x="1371601" y="1295401"/>
            <a:ext cx="6324600" cy="5152942"/>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p:txBody>
          <a:bodyPr/>
          <a:lstStyle/>
          <a:p>
            <a:r>
              <a:rPr lang="en-US" dirty="0">
                <a:solidFill>
                  <a:srgbClr val="C00000"/>
                </a:solidFill>
              </a:rPr>
              <a:t>Operational Support Systems</a:t>
            </a:r>
            <a:endParaRPr lang="en-US" sz="3600" b="1" dirty="0">
              <a:solidFill>
                <a:schemeClr val="tx1"/>
              </a:solidFill>
            </a:endParaRPr>
          </a:p>
        </p:txBody>
      </p:sp>
      <p:sp>
        <p:nvSpPr>
          <p:cNvPr id="23555" name="Rectangle 3"/>
          <p:cNvSpPr>
            <a:spLocks noGrp="1" noChangeArrowheads="1"/>
          </p:cNvSpPr>
          <p:nvPr>
            <p:ph idx="1"/>
          </p:nvPr>
        </p:nvSpPr>
        <p:spPr/>
        <p:txBody>
          <a:bodyPr>
            <a:normAutofit/>
          </a:bodyPr>
          <a:lstStyle/>
          <a:p>
            <a:pPr eaLnBrk="1" hangingPunct="1">
              <a:spcBef>
                <a:spcPts val="600"/>
              </a:spcBef>
              <a:spcAft>
                <a:spcPts val="1200"/>
              </a:spcAft>
            </a:pPr>
            <a:r>
              <a:rPr lang="en-US" sz="2800" b="1" dirty="0"/>
              <a:t>Transaction processing system (TPS) </a:t>
            </a:r>
            <a:r>
              <a:rPr lang="en-US" sz="2800" dirty="0"/>
              <a:t>–</a:t>
            </a:r>
            <a:r>
              <a:rPr lang="en-US" sz="2800" b="1" dirty="0"/>
              <a:t> </a:t>
            </a:r>
            <a:r>
              <a:rPr lang="en-US" sz="2800" dirty="0"/>
              <a:t>Basic business system that serves the operational level and assists in making structured decisions</a:t>
            </a:r>
            <a:endParaRPr lang="en-US" sz="2800" b="1" i="1" dirty="0"/>
          </a:p>
          <a:p>
            <a:pPr eaLnBrk="1" hangingPunct="1">
              <a:spcBef>
                <a:spcPts val="600"/>
              </a:spcBef>
              <a:spcAft>
                <a:spcPts val="1200"/>
              </a:spcAft>
            </a:pPr>
            <a:r>
              <a:rPr lang="en-US" sz="2800" b="1" dirty="0"/>
              <a:t>Online transaction processing (OLTP) </a:t>
            </a:r>
            <a:r>
              <a:rPr lang="en-US" sz="2800" b="1" i="1" dirty="0"/>
              <a:t> - </a:t>
            </a:r>
            <a:r>
              <a:rPr lang="en-US" sz="2800" dirty="0"/>
              <a:t>Capturing of transaction and event information using technology to process, store, and update</a:t>
            </a:r>
          </a:p>
          <a:p>
            <a:pPr eaLnBrk="1" hangingPunct="1">
              <a:spcBef>
                <a:spcPts val="600"/>
              </a:spcBef>
              <a:spcAft>
                <a:spcPts val="1200"/>
              </a:spcAft>
              <a:buClr>
                <a:schemeClr val="tx1"/>
              </a:buClr>
            </a:pPr>
            <a:r>
              <a:rPr lang="en-US" sz="2800" b="1" dirty="0"/>
              <a:t>Source document </a:t>
            </a:r>
            <a:r>
              <a:rPr lang="en-US" sz="2800" dirty="0"/>
              <a:t>– The original transaction </a:t>
            </a:r>
            <a:r>
              <a:rPr lang="en-US" sz="2800" dirty="0" smtClean="0"/>
              <a:t>record</a:t>
            </a:r>
          </a:p>
          <a:p>
            <a:pPr>
              <a:spcBef>
                <a:spcPts val="0"/>
              </a:spcBef>
              <a:spcAft>
                <a:spcPts val="0"/>
              </a:spcAft>
              <a:buClr>
                <a:schemeClr val="tx1"/>
              </a:buClr>
            </a:pPr>
            <a:endParaRPr lang="en-US" sz="1400" dirty="0" smtClean="0"/>
          </a:p>
          <a:p>
            <a:pPr>
              <a:spcBef>
                <a:spcPts val="0"/>
              </a:spcBef>
              <a:spcAft>
                <a:spcPts val="0"/>
              </a:spcAft>
              <a:buClr>
                <a:schemeClr val="tx1"/>
              </a:buClr>
            </a:pPr>
            <a:endParaRPr lang="en-US" sz="1400" dirty="0"/>
          </a:p>
          <a:p>
            <a:pPr>
              <a:spcBef>
                <a:spcPts val="0"/>
              </a:spcBef>
              <a:spcAft>
                <a:spcPts val="0"/>
              </a:spcAft>
              <a:buClr>
                <a:schemeClr val="tx1"/>
              </a:buClr>
            </a:pPr>
            <a:r>
              <a:rPr lang="en-US" sz="1400" dirty="0" smtClean="0"/>
              <a:t>What </a:t>
            </a:r>
            <a:r>
              <a:rPr lang="en-US" sz="1400" dirty="0"/>
              <a:t>types of TPS are used at your college?</a:t>
            </a:r>
          </a:p>
          <a:p>
            <a:pPr>
              <a:spcBef>
                <a:spcPts val="0"/>
              </a:spcBef>
              <a:spcAft>
                <a:spcPts val="0"/>
              </a:spcAft>
              <a:buClr>
                <a:schemeClr val="tx1"/>
              </a:buClr>
            </a:pPr>
            <a:r>
              <a:rPr lang="en-US" sz="1400" dirty="0"/>
              <a:t>Payroll system (Tracking hourly employees)</a:t>
            </a:r>
          </a:p>
          <a:p>
            <a:pPr>
              <a:spcBef>
                <a:spcPts val="0"/>
              </a:spcBef>
              <a:spcAft>
                <a:spcPts val="0"/>
              </a:spcAft>
              <a:buClr>
                <a:schemeClr val="tx1"/>
              </a:buClr>
            </a:pPr>
            <a:r>
              <a:rPr lang="en-US" sz="1400" dirty="0"/>
              <a:t>Accounts Payable system</a:t>
            </a:r>
          </a:p>
          <a:p>
            <a:pPr>
              <a:spcBef>
                <a:spcPts val="0"/>
              </a:spcBef>
              <a:spcAft>
                <a:spcPts val="0"/>
              </a:spcAft>
              <a:buClr>
                <a:schemeClr val="tx1"/>
              </a:buClr>
            </a:pPr>
            <a:r>
              <a:rPr lang="en-US" sz="1400" dirty="0"/>
              <a:t>Accounts Receivable system</a:t>
            </a:r>
          </a:p>
          <a:p>
            <a:pPr>
              <a:spcBef>
                <a:spcPts val="0"/>
              </a:spcBef>
              <a:spcAft>
                <a:spcPts val="0"/>
              </a:spcAft>
              <a:buClr>
                <a:schemeClr val="tx1"/>
              </a:buClr>
            </a:pPr>
            <a:r>
              <a:rPr lang="en-US" sz="1400" dirty="0"/>
              <a:t>Course registration system</a:t>
            </a:r>
          </a:p>
          <a:p>
            <a:pPr>
              <a:spcBef>
                <a:spcPts val="0"/>
              </a:spcBef>
              <a:spcAft>
                <a:spcPts val="0"/>
              </a:spcAft>
              <a:buClr>
                <a:schemeClr val="tx1"/>
              </a:buClr>
            </a:pPr>
            <a:r>
              <a:rPr lang="en-US" sz="1400" dirty="0"/>
              <a:t>Human resources systems (tracking vacation, sick days)</a:t>
            </a:r>
          </a:p>
          <a:p>
            <a:pPr eaLnBrk="1" hangingPunct="1">
              <a:spcBef>
                <a:spcPts val="600"/>
              </a:spcBef>
              <a:spcAft>
                <a:spcPts val="1200"/>
              </a:spcAft>
              <a:buClr>
                <a:schemeClr val="tx1"/>
              </a:buClr>
            </a:pPr>
            <a:endParaRPr lang="en-US" sz="1400" dirty="0"/>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r>
              <a:rPr lang="en-US" sz="3400" dirty="0">
                <a:solidFill>
                  <a:srgbClr val="C00000"/>
                </a:solidFill>
              </a:rPr>
              <a:t>Figure 2.12 Systems Thinking Example of a TPS</a:t>
            </a:r>
            <a:endParaRPr lang="en-US" sz="3400" b="1" dirty="0">
              <a:solidFill>
                <a:schemeClr val="tx1"/>
              </a:solidFill>
            </a:endParaRPr>
          </a:p>
        </p:txBody>
      </p:sp>
      <p:pic>
        <p:nvPicPr>
          <p:cNvPr id="2" name="Picture 1" descr="Process goes from input (source documents) to process (including C R U D, calculate, summarize) to output (reports) with feedback at every stage."/>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00" y="990600"/>
            <a:ext cx="8717730" cy="3901741"/>
          </a:xfrm>
          <a:prstGeom prst="rect">
            <a:avLst/>
          </a:prstGeom>
        </p:spPr>
      </p:pic>
      <p:sp>
        <p:nvSpPr>
          <p:cNvPr id="7" name="Text Placeholder 6"/>
          <p:cNvSpPr>
            <a:spLocks noGrp="1"/>
          </p:cNvSpPr>
          <p:nvPr>
            <p:ph type="body" sz="quarter" idx="11"/>
          </p:nvPr>
        </p:nvSpPr>
        <p:spPr/>
        <p:txBody>
          <a:bodyPr/>
          <a:lstStyle/>
          <a:p>
            <a:endParaRPr lang="en-US" dirty="0"/>
          </a:p>
        </p:txBody>
      </p:sp>
      <p:sp>
        <p:nvSpPr>
          <p:cNvPr id="9" name="Text Placeholder 8"/>
          <p:cNvSpPr>
            <a:spLocks noGrp="1"/>
          </p:cNvSpPr>
          <p:nvPr>
            <p:ph type="body" sz="quarter" idx="12"/>
          </p:nvPr>
        </p:nvSpPr>
        <p:spPr/>
        <p:txBody>
          <a:bodyPr/>
          <a:lstStyle/>
          <a:p>
            <a:r>
              <a:rPr lang="en-US" altLang="zh-TW" dirty="0" smtClean="0"/>
              <a:t>CRUD  Create</a:t>
            </a:r>
            <a:r>
              <a:rPr lang="en-US" altLang="zh-TW" dirty="0"/>
              <a:t>, read, update, and delete</a:t>
            </a:r>
            <a:endParaRPr lang="en-US" dirty="0"/>
          </a:p>
        </p:txBody>
      </p:sp>
      <p:sp>
        <p:nvSpPr>
          <p:cNvPr id="3" name="矩形 2"/>
          <p:cNvSpPr/>
          <p:nvPr/>
        </p:nvSpPr>
        <p:spPr>
          <a:xfrm>
            <a:off x="111579" y="5791200"/>
            <a:ext cx="8880021" cy="1200329"/>
          </a:xfrm>
          <a:prstGeom prst="rect">
            <a:avLst/>
          </a:prstGeom>
        </p:spPr>
        <p:txBody>
          <a:bodyPr wrap="square">
            <a:spAutoFit/>
          </a:bodyPr>
          <a:lstStyle/>
          <a:p>
            <a:r>
              <a:rPr lang="en-US" altLang="zh-TW" dirty="0"/>
              <a:t>Create, read, update, and delete (CRUD</a:t>
            </a:r>
            <a:r>
              <a:rPr lang="en-US" altLang="zh-TW" dirty="0" smtClean="0"/>
              <a:t>) </a:t>
            </a:r>
            <a:r>
              <a:rPr lang="en-US" altLang="zh-TW" dirty="0"/>
              <a:t>are the common processes associated with a TPS</a:t>
            </a:r>
            <a:endParaRPr lang="en-US" altLang="zh-TW" dirty="0" smtClean="0"/>
          </a:p>
          <a:p>
            <a:pPr lvl="0"/>
            <a:r>
              <a:rPr lang="en-US" altLang="zh-TW" dirty="0"/>
              <a:t>Feedback is critical and ensuring the appropriate metrics are associated is a key goal for many managers</a:t>
            </a:r>
          </a:p>
          <a:p>
            <a:r>
              <a:rPr lang="en-US" altLang="zh-TW" dirty="0" smtClean="0"/>
              <a:t> </a:t>
            </a:r>
            <a:endParaRPr lang="zh-TW"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p:txBody>
          <a:bodyPr/>
          <a:lstStyle/>
          <a:p>
            <a:pPr eaLnBrk="1" hangingPunct="1"/>
            <a:r>
              <a:rPr lang="en-US" sz="3600" dirty="0">
                <a:solidFill>
                  <a:srgbClr val="C00000"/>
                </a:solidFill>
              </a:rPr>
              <a:t>Chapter Two Overview</a:t>
            </a:r>
          </a:p>
        </p:txBody>
      </p:sp>
      <p:sp>
        <p:nvSpPr>
          <p:cNvPr id="5123" name="Rectangle 3"/>
          <p:cNvSpPr>
            <a:spLocks noGrp="1" noChangeArrowheads="1"/>
          </p:cNvSpPr>
          <p:nvPr>
            <p:ph idx="1"/>
          </p:nvPr>
        </p:nvSpPr>
        <p:spPr/>
        <p:txBody>
          <a:bodyPr/>
          <a:lstStyle/>
          <a:p>
            <a:pPr marL="0" indent="0" algn="l" eaLnBrk="1" hangingPunct="1">
              <a:spcBef>
                <a:spcPts val="600"/>
              </a:spcBef>
              <a:buNone/>
            </a:pPr>
            <a:r>
              <a:rPr lang="en-US" sz="2800" b="1" dirty="0"/>
              <a:t>SECTION 2.1 – Decision Support Systems</a:t>
            </a:r>
            <a:endParaRPr lang="en-US" sz="2800" dirty="0"/>
          </a:p>
          <a:p>
            <a:pPr lvl="2">
              <a:spcBef>
                <a:spcPts val="600"/>
              </a:spcBef>
              <a:buClr>
                <a:srgbClr val="C00000"/>
              </a:buClr>
            </a:pPr>
            <a:r>
              <a:rPr lang="en-US" sz="2400" dirty="0"/>
              <a:t>Making Organizational Business Decisions </a:t>
            </a:r>
          </a:p>
          <a:p>
            <a:pPr lvl="2">
              <a:spcBef>
                <a:spcPts val="600"/>
              </a:spcBef>
              <a:buClr>
                <a:srgbClr val="C00000"/>
              </a:buClr>
            </a:pPr>
            <a:r>
              <a:rPr lang="en-US" sz="2400" dirty="0"/>
              <a:t>Measuring Organizational Business Decisions</a:t>
            </a:r>
          </a:p>
          <a:p>
            <a:pPr lvl="2">
              <a:spcBef>
                <a:spcPts val="600"/>
              </a:spcBef>
              <a:buClr>
                <a:srgbClr val="C00000"/>
              </a:buClr>
            </a:pPr>
            <a:r>
              <a:rPr lang="en-US" sz="2400" dirty="0"/>
              <a:t>Using MIS to Make Business Decisions</a:t>
            </a:r>
          </a:p>
          <a:p>
            <a:pPr lvl="2">
              <a:spcBef>
                <a:spcPts val="600"/>
              </a:spcBef>
              <a:buClr>
                <a:srgbClr val="C00000"/>
              </a:buClr>
            </a:pPr>
            <a:r>
              <a:rPr lang="en-US" sz="2400" dirty="0"/>
              <a:t>Using AI to Make Business Decisions</a:t>
            </a:r>
            <a:endParaRPr lang="en-US" sz="2400" b="1" dirty="0"/>
          </a:p>
          <a:p>
            <a:pPr marL="0" indent="0" algn="l" eaLnBrk="1" hangingPunct="1">
              <a:buNone/>
            </a:pPr>
            <a:r>
              <a:rPr lang="en-US" sz="2800" b="1" dirty="0"/>
              <a:t>SECTION 2.2 – Business Processes</a:t>
            </a:r>
            <a:endParaRPr lang="en-US" sz="2800" dirty="0"/>
          </a:p>
          <a:p>
            <a:pPr lvl="2">
              <a:spcBef>
                <a:spcPts val="600"/>
              </a:spcBef>
              <a:buClr>
                <a:srgbClr val="C00000"/>
              </a:buClr>
            </a:pPr>
            <a:r>
              <a:rPr lang="en-US" sz="2400" dirty="0"/>
              <a:t>Managing Business Processes</a:t>
            </a:r>
            <a:endParaRPr lang="en-US" sz="2400" b="1" dirty="0"/>
          </a:p>
          <a:p>
            <a:pPr lvl="2">
              <a:spcBef>
                <a:spcPts val="600"/>
              </a:spcBef>
              <a:buClr>
                <a:srgbClr val="C00000"/>
              </a:buClr>
            </a:pPr>
            <a:r>
              <a:rPr lang="en-US" sz="2400" dirty="0"/>
              <a:t>Using MIS to Improve Business Processes</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p:nvPr>
        </p:nvSpPr>
        <p:spPr/>
        <p:txBody>
          <a:bodyPr/>
          <a:lstStyle/>
          <a:p>
            <a:r>
              <a:rPr lang="en-US" dirty="0">
                <a:solidFill>
                  <a:srgbClr val="C00000"/>
                </a:solidFill>
              </a:rPr>
              <a:t>Managerial Support Systems </a:t>
            </a:r>
            <a:r>
              <a:rPr lang="en-US" sz="2000" dirty="0">
                <a:solidFill>
                  <a:srgbClr val="C00000"/>
                </a:solidFill>
              </a:rPr>
              <a:t>1 of 2</a:t>
            </a:r>
            <a:endParaRPr lang="en-US" sz="3600" b="1" dirty="0">
              <a:solidFill>
                <a:schemeClr val="tx1"/>
              </a:solidFill>
            </a:endParaRPr>
          </a:p>
        </p:txBody>
      </p:sp>
      <p:sp>
        <p:nvSpPr>
          <p:cNvPr id="25603" name="Rectangle 3"/>
          <p:cNvSpPr>
            <a:spLocks noGrp="1" noChangeArrowheads="1"/>
          </p:cNvSpPr>
          <p:nvPr>
            <p:ph idx="1"/>
          </p:nvPr>
        </p:nvSpPr>
        <p:spPr/>
        <p:txBody>
          <a:bodyPr/>
          <a:lstStyle/>
          <a:p>
            <a:pPr eaLnBrk="1" hangingPunct="1">
              <a:spcBef>
                <a:spcPts val="600"/>
              </a:spcBef>
              <a:spcAft>
                <a:spcPts val="1200"/>
              </a:spcAft>
              <a:buClr>
                <a:schemeClr val="tx1"/>
              </a:buClr>
            </a:pPr>
            <a:r>
              <a:rPr lang="en-US" sz="2800" b="1" dirty="0"/>
              <a:t>Online analytical processing (OLAP) – </a:t>
            </a:r>
            <a:r>
              <a:rPr lang="en-US" sz="2800" dirty="0"/>
              <a:t> Manipulation of information to create business intelligence in support of strategic decision making</a:t>
            </a:r>
          </a:p>
          <a:p>
            <a:pPr eaLnBrk="1" hangingPunct="1">
              <a:spcBef>
                <a:spcPts val="600"/>
              </a:spcBef>
              <a:spcAft>
                <a:spcPts val="1200"/>
              </a:spcAft>
              <a:buClr>
                <a:schemeClr val="tx1"/>
              </a:buClr>
            </a:pPr>
            <a:r>
              <a:rPr lang="en-US" sz="2800" b="1" dirty="0"/>
              <a:t>Decision support system (DSS) –</a:t>
            </a:r>
            <a:r>
              <a:rPr lang="en-US" sz="2800" dirty="0"/>
              <a:t> Models information to support managers and business professionals during the decision-making process</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Grp="1" noChangeArrowheads="1"/>
          </p:cNvSpPr>
          <p:nvPr>
            <p:ph type="title"/>
          </p:nvPr>
        </p:nvSpPr>
        <p:spPr/>
        <p:txBody>
          <a:bodyPr/>
          <a:lstStyle/>
          <a:p>
            <a:r>
              <a:rPr lang="en-US" dirty="0">
                <a:solidFill>
                  <a:srgbClr val="C00000"/>
                </a:solidFill>
              </a:rPr>
              <a:t>Managerial Support Systems </a:t>
            </a:r>
            <a:r>
              <a:rPr lang="en-US" sz="2000" dirty="0">
                <a:solidFill>
                  <a:srgbClr val="C00000"/>
                </a:solidFill>
              </a:rPr>
              <a:t>2 of 2</a:t>
            </a:r>
            <a:endParaRPr lang="en-US" sz="3600" b="1" dirty="0">
              <a:solidFill>
                <a:schemeClr val="tx1"/>
              </a:solidFill>
            </a:endParaRPr>
          </a:p>
        </p:txBody>
      </p:sp>
      <p:sp>
        <p:nvSpPr>
          <p:cNvPr id="26627" name="Rectangle 3"/>
          <p:cNvSpPr>
            <a:spLocks noGrp="1" noChangeArrowheads="1"/>
          </p:cNvSpPr>
          <p:nvPr>
            <p:ph idx="1"/>
          </p:nvPr>
        </p:nvSpPr>
        <p:spPr/>
        <p:txBody>
          <a:bodyPr/>
          <a:lstStyle/>
          <a:p>
            <a:pPr eaLnBrk="1" hangingPunct="1">
              <a:spcBef>
                <a:spcPts val="600"/>
              </a:spcBef>
              <a:spcAft>
                <a:spcPts val="1200"/>
              </a:spcAft>
            </a:pPr>
            <a:r>
              <a:rPr lang="en-US" sz="2800" dirty="0"/>
              <a:t>Four quantitative models used by DSSs include</a:t>
            </a:r>
          </a:p>
          <a:p>
            <a:pPr marL="1265238" lvl="2" indent="-350838">
              <a:spcBef>
                <a:spcPts val="600"/>
              </a:spcBef>
              <a:spcAft>
                <a:spcPts val="1200"/>
              </a:spcAft>
              <a:buClr>
                <a:srgbClr val="C00000"/>
              </a:buClr>
              <a:buFont typeface="+mj-lt"/>
              <a:buAutoNum type="arabicPeriod"/>
            </a:pPr>
            <a:r>
              <a:rPr lang="en-US" sz="2400" dirty="0"/>
              <a:t>What-if analysis</a:t>
            </a:r>
          </a:p>
          <a:p>
            <a:pPr marL="1265238" lvl="2" indent="-350838">
              <a:spcBef>
                <a:spcPts val="600"/>
              </a:spcBef>
              <a:spcAft>
                <a:spcPts val="1200"/>
              </a:spcAft>
              <a:buClr>
                <a:srgbClr val="C00000"/>
              </a:buClr>
              <a:buFont typeface="+mj-lt"/>
              <a:buAutoNum type="arabicPeriod"/>
            </a:pPr>
            <a:r>
              <a:rPr lang="en-US" sz="2400" dirty="0"/>
              <a:t>Sensitivity analysis</a:t>
            </a:r>
          </a:p>
          <a:p>
            <a:pPr marL="1265238" lvl="2" indent="-350838">
              <a:spcBef>
                <a:spcPts val="600"/>
              </a:spcBef>
              <a:spcAft>
                <a:spcPts val="1200"/>
              </a:spcAft>
              <a:buClr>
                <a:srgbClr val="C00000"/>
              </a:buClr>
              <a:buFont typeface="+mj-lt"/>
              <a:buAutoNum type="arabicPeriod"/>
            </a:pPr>
            <a:r>
              <a:rPr lang="en-US" sz="2400" dirty="0"/>
              <a:t>Goal-seeking analysis</a:t>
            </a:r>
          </a:p>
          <a:p>
            <a:pPr marL="1265238" lvl="2" indent="-350838">
              <a:spcBef>
                <a:spcPts val="600"/>
              </a:spcBef>
              <a:spcAft>
                <a:spcPts val="1200"/>
              </a:spcAft>
              <a:buClr>
                <a:srgbClr val="C00000"/>
              </a:buClr>
              <a:buFont typeface="+mj-lt"/>
              <a:buAutoNum type="arabicPeriod"/>
            </a:pPr>
            <a:r>
              <a:rPr lang="en-US" sz="2400" dirty="0"/>
              <a:t>Optimization analysis </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4572000" y="1629570"/>
            <a:ext cx="4572000" cy="3333220"/>
          </a:xfrm>
          <a:prstGeom prst="rect">
            <a:avLst/>
          </a:prstGeom>
        </p:spPr>
        <p:txBody>
          <a:bodyPr>
            <a:spAutoFit/>
          </a:bodyPr>
          <a:lstStyle/>
          <a:p>
            <a:pPr lvl="0">
              <a:lnSpc>
                <a:spcPct val="90000"/>
              </a:lnSpc>
            </a:pPr>
            <a:r>
              <a:rPr lang="en-US" altLang="zh-TW" b="1" dirty="0"/>
              <a:t>What-if analysis</a:t>
            </a:r>
            <a:r>
              <a:rPr lang="en-US" altLang="zh-TW" dirty="0"/>
              <a:t>: checks the impact of a change in an assumption on the proposed solution</a:t>
            </a:r>
          </a:p>
          <a:p>
            <a:pPr lvl="0">
              <a:lnSpc>
                <a:spcPct val="90000"/>
              </a:lnSpc>
            </a:pPr>
            <a:r>
              <a:rPr lang="en-US" altLang="zh-TW" b="1" dirty="0"/>
              <a:t>Sensitivity analysis</a:t>
            </a:r>
            <a:r>
              <a:rPr lang="en-US" altLang="zh-TW" dirty="0"/>
              <a:t>: the study of the impact that changes in one (or more) parts of the model have on other parts of the model</a:t>
            </a:r>
            <a:br>
              <a:rPr lang="en-US" altLang="zh-TW" dirty="0"/>
            </a:br>
            <a:r>
              <a:rPr lang="en-US" altLang="zh-TW" b="1" dirty="0"/>
              <a:t>Goal-seeking analysis</a:t>
            </a:r>
            <a:r>
              <a:rPr lang="en-US" altLang="zh-TW" dirty="0"/>
              <a:t>: finds the inputs necessary to achieve a goal such as a desired level of output</a:t>
            </a:r>
          </a:p>
          <a:p>
            <a:pPr lvl="0">
              <a:lnSpc>
                <a:spcPct val="90000"/>
              </a:lnSpc>
            </a:pPr>
            <a:r>
              <a:rPr lang="en-US" altLang="zh-TW" b="1" dirty="0"/>
              <a:t>Optimization analysis:</a:t>
            </a:r>
            <a:r>
              <a:rPr lang="en-US" altLang="zh-TW" dirty="0"/>
              <a:t> An extension of goal-seeking analysis, finds the optimum value for a target variable by repeatedly changing other variables, subject to specified constraints. </a:t>
            </a:r>
            <a:endParaRPr lang="zh-TW" alt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Grp="1" noChangeArrowheads="1"/>
          </p:cNvSpPr>
          <p:nvPr>
            <p:ph type="title"/>
          </p:nvPr>
        </p:nvSpPr>
        <p:spPr/>
        <p:txBody>
          <a:bodyPr/>
          <a:lstStyle/>
          <a:p>
            <a:r>
              <a:rPr lang="en-US" sz="3400" dirty="0">
                <a:solidFill>
                  <a:srgbClr val="C00000"/>
                </a:solidFill>
              </a:rPr>
              <a:t>Figure 2.14 Systems Thinking Example of a DSS</a:t>
            </a:r>
            <a:endParaRPr lang="en-US" sz="3400" b="1" dirty="0">
              <a:solidFill>
                <a:schemeClr val="tx1"/>
              </a:solidFill>
            </a:endParaRPr>
          </a:p>
        </p:txBody>
      </p:sp>
      <p:pic>
        <p:nvPicPr>
          <p:cNvPr id="2" name="Picture 1" descr="Process goes from input to process to output with feedback at every stage. Examples are given for key steps."/>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713" y="1447799"/>
            <a:ext cx="8754687" cy="4417503"/>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p:cNvSpPr>
            <a:spLocks noGrp="1" noChangeArrowheads="1"/>
          </p:cNvSpPr>
          <p:nvPr>
            <p:ph type="title"/>
          </p:nvPr>
        </p:nvSpPr>
        <p:spPr/>
        <p:txBody>
          <a:bodyPr/>
          <a:lstStyle/>
          <a:p>
            <a:r>
              <a:rPr lang="en-US" sz="3400" dirty="0">
                <a:solidFill>
                  <a:srgbClr val="C00000"/>
                </a:solidFill>
              </a:rPr>
              <a:t>Figure 2.15 Interaction between TPS and DSS to Support Semistructured Decisions</a:t>
            </a:r>
            <a:endParaRPr lang="en-US" sz="3400" b="1" dirty="0">
              <a:solidFill>
                <a:schemeClr val="tx1"/>
              </a:solidFill>
            </a:endParaRPr>
          </a:p>
        </p:txBody>
      </p:sp>
      <p:pic>
        <p:nvPicPr>
          <p:cNvPr id="4" name="Picture 3" descr="A graphic shows elements of a T P S and D S S with bidirectional links indicating interactions.">
            <a:extLst>
              <a:ext uri="{FF2B5EF4-FFF2-40B4-BE49-F238E27FC236}">
                <a16:creationId xmlns:a16="http://schemas.microsoft.com/office/drawing/2014/main" id="{4F12310E-66F2-48C0-B46B-C13CAF6B27EC}"/>
              </a:ext>
            </a:extLst>
          </p:cNvPr>
          <p:cNvPicPr>
            <a:picLocks noChangeAspect="1"/>
          </p:cNvPicPr>
          <p:nvPr/>
        </p:nvPicPr>
        <p:blipFill rotWithShape="1">
          <a:blip r:embed="rId3" cstate="print">
            <a:clrChange>
              <a:clrFrom>
                <a:srgbClr val="DDE89B"/>
              </a:clrFrom>
              <a:clrTo>
                <a:srgbClr val="DDE89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5833" t="7095" r="5833" b="5096"/>
          <a:stretch/>
        </p:blipFill>
        <p:spPr>
          <a:xfrm>
            <a:off x="116544" y="1600200"/>
            <a:ext cx="8869080" cy="4267200"/>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p:cNvSpPr>
            <a:spLocks noGrp="1" noChangeArrowheads="1"/>
          </p:cNvSpPr>
          <p:nvPr>
            <p:ph type="title"/>
          </p:nvPr>
        </p:nvSpPr>
        <p:spPr/>
        <p:txBody>
          <a:bodyPr/>
          <a:lstStyle/>
          <a:p>
            <a:r>
              <a:rPr lang="en-US" sz="3400" dirty="0">
                <a:solidFill>
                  <a:srgbClr val="C00000"/>
                </a:solidFill>
              </a:rPr>
              <a:t>Figure 2.16 Information Levels throughout an Organization</a:t>
            </a:r>
            <a:endParaRPr lang="en-US" sz="3400" b="1" dirty="0">
              <a:solidFill>
                <a:schemeClr val="tx1"/>
              </a:solidFill>
            </a:endParaRPr>
          </a:p>
        </p:txBody>
      </p:sp>
      <p:pic>
        <p:nvPicPr>
          <p:cNvPr id="4" name="Picture 3" descr="A pyramid, from the bottom up, reads operational, managerial, and strategic. Related information levels are characterized.">
            <a:extLst>
              <a:ext uri="{FF2B5EF4-FFF2-40B4-BE49-F238E27FC236}">
                <a16:creationId xmlns:a16="http://schemas.microsoft.com/office/drawing/2014/main" id="{7764CD1A-9183-4336-99BE-13CB343ED509}"/>
              </a:ext>
            </a:extLst>
          </p:cNvPr>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5186" t="8517" r="8148" b="4990"/>
          <a:stretch/>
        </p:blipFill>
        <p:spPr>
          <a:xfrm>
            <a:off x="152400" y="1600200"/>
            <a:ext cx="8763000" cy="4381500"/>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Examples of charts including pie, bar, gantt, and line."/>
          <p:cNvSpPr>
            <a:spLocks noGrp="1"/>
          </p:cNvSpPr>
          <p:nvPr>
            <p:ph type="title"/>
          </p:nvPr>
        </p:nvSpPr>
        <p:spPr/>
        <p:txBody>
          <a:bodyPr/>
          <a:lstStyle/>
          <a:p>
            <a:r>
              <a:rPr lang="en-US" dirty="0">
                <a:solidFill>
                  <a:srgbClr val="C00000"/>
                </a:solidFill>
              </a:rPr>
              <a:t>Figure 2.18 Visualization Chart Types</a:t>
            </a:r>
            <a:endParaRPr lang="en-US" dirty="0"/>
          </a:p>
        </p:txBody>
      </p:sp>
      <p:sp>
        <p:nvSpPr>
          <p:cNvPr id="7" name="Text Placeholder 6"/>
          <p:cNvSpPr>
            <a:spLocks noGrp="1"/>
          </p:cNvSpPr>
          <p:nvPr>
            <p:ph type="body" sz="quarter" idx="12"/>
          </p:nvPr>
        </p:nvSpPr>
        <p:spPr>
          <a:xfrm>
            <a:off x="457200" y="6019894"/>
            <a:ext cx="5219288" cy="451888"/>
          </a:xfrm>
        </p:spPr>
        <p:txBody>
          <a:bodyPr/>
          <a:lstStyle/>
          <a:p>
            <a:r>
              <a:rPr lang="en-US" altLang="zh-TW" sz="1200" dirty="0"/>
              <a:t>A </a:t>
            </a:r>
            <a:r>
              <a:rPr lang="en-US" altLang="zh-TW" sz="1200" b="1" dirty="0" err="1"/>
              <a:t>sparkline</a:t>
            </a:r>
            <a:r>
              <a:rPr lang="en-US" altLang="zh-TW" sz="1200" dirty="0"/>
              <a:t> is a small embedded line graph that illustrates a single trend. </a:t>
            </a:r>
            <a:r>
              <a:rPr lang="en-US" altLang="zh-TW" sz="1200" dirty="0" err="1"/>
              <a:t>Sparklines</a:t>
            </a:r>
            <a:r>
              <a:rPr lang="en-US" altLang="zh-TW" sz="1200" dirty="0"/>
              <a:t> are often used in reports, presentations, dashboards, and scoreboards. They do not include axes or labels; context comes from the related content.</a:t>
            </a:r>
            <a:endParaRPr lang="en-US" sz="1200" dirty="0">
              <a:hlinkClick r:id="rId3" action="ppaction://hlinksldjump"/>
            </a:endParaRPr>
          </a:p>
        </p:txBody>
      </p:sp>
      <p:sp>
        <p:nvSpPr>
          <p:cNvPr id="6" name="Text Placeholder 5"/>
          <p:cNvSpPr>
            <a:spLocks noGrp="1"/>
          </p:cNvSpPr>
          <p:nvPr>
            <p:ph type="body" sz="quarter" idx="11"/>
          </p:nvPr>
        </p:nvSpPr>
        <p:spPr/>
        <p:txBody>
          <a:bodyPr/>
          <a:lstStyle/>
          <a:p>
            <a:endParaRPr lang="en-US" dirty="0"/>
          </a:p>
        </p:txBody>
      </p:sp>
      <p:pic>
        <p:nvPicPr>
          <p:cNvPr id="2050" name="Picture 2" descr="Examples of chart types include: pie, bar, histogram, sparkline, and time series."/>
          <p:cNvPicPr>
            <a:picLocks noChangeAspect="1" noChangeArrowheads="1"/>
          </p:cNvPicPr>
          <p:nvPr/>
        </p:nvPicPr>
        <p:blipFill>
          <a:blip r:embed="rId4" cstate="print"/>
          <a:srcRect/>
          <a:stretch>
            <a:fillRect/>
          </a:stretch>
        </p:blipFill>
        <p:spPr bwMode="auto">
          <a:xfrm>
            <a:off x="152400" y="1447343"/>
            <a:ext cx="8777923" cy="4415296"/>
          </a:xfrm>
          <a:prstGeom prst="rect">
            <a:avLst/>
          </a:prstGeom>
          <a:noFill/>
        </p:spPr>
      </p:pic>
    </p:spTree>
    <p:extLst>
      <p:ext uri="{BB962C8B-B14F-4D97-AF65-F5344CB8AC3E}">
        <p14:creationId xmlns:p14="http://schemas.microsoft.com/office/powerpoint/2010/main" val="123025339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noChangeArrowheads="1"/>
          </p:cNvSpPr>
          <p:nvPr>
            <p:ph type="title"/>
          </p:nvPr>
        </p:nvSpPr>
        <p:spPr/>
        <p:txBody>
          <a:bodyPr/>
          <a:lstStyle/>
          <a:p>
            <a:r>
              <a:rPr lang="en-US" dirty="0">
                <a:solidFill>
                  <a:srgbClr val="C00000"/>
                </a:solidFill>
              </a:rPr>
              <a:t>Strategic Support Systems </a:t>
            </a:r>
            <a:r>
              <a:rPr lang="en-US" sz="2000" dirty="0">
                <a:solidFill>
                  <a:srgbClr val="C00000"/>
                </a:solidFill>
              </a:rPr>
              <a:t>1 of 2</a:t>
            </a:r>
            <a:endParaRPr lang="en-US" sz="3600" b="1" dirty="0">
              <a:solidFill>
                <a:schemeClr val="tx1"/>
              </a:solidFill>
            </a:endParaRPr>
          </a:p>
        </p:txBody>
      </p:sp>
      <p:sp>
        <p:nvSpPr>
          <p:cNvPr id="12291" name="Rectangle 3"/>
          <p:cNvSpPr>
            <a:spLocks noGrp="1" noChangeArrowheads="1"/>
          </p:cNvSpPr>
          <p:nvPr>
            <p:ph idx="1"/>
          </p:nvPr>
        </p:nvSpPr>
        <p:spPr>
          <a:xfrm>
            <a:off x="457200" y="990600"/>
            <a:ext cx="8229600" cy="3200400"/>
          </a:xfrm>
        </p:spPr>
        <p:txBody>
          <a:bodyPr/>
          <a:lstStyle/>
          <a:p>
            <a:pPr eaLnBrk="1" hangingPunct="1">
              <a:spcBef>
                <a:spcPts val="600"/>
              </a:spcBef>
              <a:spcAft>
                <a:spcPts val="1200"/>
              </a:spcAft>
              <a:defRPr/>
            </a:pPr>
            <a:r>
              <a:rPr lang="en-US" sz="2800" b="1" dirty="0"/>
              <a:t>Executive information system (EIS)</a:t>
            </a:r>
            <a:r>
              <a:rPr lang="en-US" sz="2800" dirty="0"/>
              <a:t> – A specialized DSS that supports senior level executives within the organization</a:t>
            </a:r>
          </a:p>
          <a:p>
            <a:pPr lvl="2">
              <a:spcBef>
                <a:spcPts val="600"/>
              </a:spcBef>
              <a:spcAft>
                <a:spcPts val="1200"/>
              </a:spcAft>
              <a:buClr>
                <a:srgbClr val="C00000"/>
              </a:buClr>
              <a:defRPr/>
            </a:pPr>
            <a:r>
              <a:rPr lang="en-US" sz="2400" dirty="0" smtClean="0"/>
              <a:t>Granularity</a:t>
            </a:r>
            <a:endParaRPr lang="en-US" sz="2400" dirty="0"/>
          </a:p>
          <a:p>
            <a:pPr lvl="2">
              <a:spcBef>
                <a:spcPts val="600"/>
              </a:spcBef>
              <a:spcAft>
                <a:spcPts val="1200"/>
              </a:spcAft>
              <a:buClr>
                <a:srgbClr val="C00000"/>
              </a:buClr>
              <a:defRPr/>
            </a:pPr>
            <a:r>
              <a:rPr lang="en-US" sz="2400" dirty="0">
                <a:ea typeface="+mn-ea"/>
                <a:cs typeface="+mn-cs"/>
              </a:rPr>
              <a:t>Visualization </a:t>
            </a:r>
            <a:endParaRPr lang="en-US" sz="2400" dirty="0"/>
          </a:p>
          <a:p>
            <a:pPr lvl="2">
              <a:spcBef>
                <a:spcPts val="600"/>
              </a:spcBef>
              <a:spcAft>
                <a:spcPts val="1200"/>
              </a:spcAft>
              <a:buClr>
                <a:srgbClr val="C00000"/>
              </a:buClr>
              <a:defRPr/>
            </a:pPr>
            <a:r>
              <a:rPr lang="en-US" sz="2400" dirty="0"/>
              <a:t>Digital dashboard </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1371600" y="4217938"/>
            <a:ext cx="7010400" cy="1938992"/>
          </a:xfrm>
          <a:prstGeom prst="rect">
            <a:avLst/>
          </a:prstGeom>
        </p:spPr>
        <p:txBody>
          <a:bodyPr wrap="square">
            <a:spAutoFit/>
          </a:bodyPr>
          <a:lstStyle/>
          <a:p>
            <a:r>
              <a:rPr lang="en-US" altLang="zh-TW" sz="2000" dirty="0"/>
              <a:t>Granularity: </a:t>
            </a:r>
            <a:r>
              <a:rPr lang="en-US" altLang="zh-TW" sz="2000" dirty="0" smtClean="0"/>
              <a:t>Refers </a:t>
            </a:r>
            <a:r>
              <a:rPr lang="en-US" altLang="zh-TW" sz="2000" dirty="0"/>
              <a:t>to the level of detail in the model or the decision-making process</a:t>
            </a:r>
          </a:p>
          <a:p>
            <a:r>
              <a:rPr lang="en-US" altLang="zh-TW" sz="2000" dirty="0"/>
              <a:t>Visualization: </a:t>
            </a:r>
            <a:r>
              <a:rPr lang="en-US" altLang="zh-TW" sz="2000" dirty="0" smtClean="0"/>
              <a:t>Produces </a:t>
            </a:r>
            <a:r>
              <a:rPr lang="en-US" altLang="zh-TW" sz="2000" dirty="0"/>
              <a:t>graphical displays of patterns and complex relationships in large amounts of data</a:t>
            </a:r>
          </a:p>
          <a:p>
            <a:r>
              <a:rPr lang="en-US" altLang="zh-TW" sz="2000" dirty="0"/>
              <a:t>Digital dashboard: Tracks KPIs and CSFs by compiling information from multiple sources and tailoring it to meet user needs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rrowheads="1"/>
          </p:cNvSpPr>
          <p:nvPr>
            <p:ph type="title"/>
          </p:nvPr>
        </p:nvSpPr>
        <p:spPr/>
        <p:txBody>
          <a:bodyPr/>
          <a:lstStyle/>
          <a:p>
            <a:r>
              <a:rPr lang="en-US" dirty="0">
                <a:solidFill>
                  <a:srgbClr val="C00000"/>
                </a:solidFill>
              </a:rPr>
              <a:t>Figure 2.17 Interaction between a TPS and EIS</a:t>
            </a:r>
            <a:endParaRPr lang="en-US" sz="3600" b="1" dirty="0">
              <a:solidFill>
                <a:schemeClr val="tx1"/>
              </a:solidFill>
            </a:endParaRPr>
          </a:p>
        </p:txBody>
      </p:sp>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pic>
        <p:nvPicPr>
          <p:cNvPr id="3" name="Picture 2" descr="A graphic shows elements of a T P S, E I S, and external sources of information with bidirectional links indicating interactions.">
            <a:extLst>
              <a:ext uri="{FF2B5EF4-FFF2-40B4-BE49-F238E27FC236}">
                <a16:creationId xmlns:a16="http://schemas.microsoft.com/office/drawing/2014/main" id="{5DA9E985-7387-49DC-96E2-DE1BD462B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77" y="735727"/>
            <a:ext cx="6781800" cy="5669584"/>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lstStyle/>
          <a:p>
            <a:r>
              <a:rPr lang="en-US" dirty="0">
                <a:solidFill>
                  <a:srgbClr val="C00000"/>
                </a:solidFill>
              </a:rPr>
              <a:t>Strategic Support Systems </a:t>
            </a:r>
            <a:r>
              <a:rPr lang="en-US" sz="2000" dirty="0">
                <a:solidFill>
                  <a:srgbClr val="C00000"/>
                </a:solidFill>
              </a:rPr>
              <a:t>2 of 2</a:t>
            </a:r>
            <a:endParaRPr lang="en-US" sz="3600" b="1" dirty="0">
              <a:solidFill>
                <a:schemeClr val="tx1"/>
              </a:solidFill>
            </a:endParaRPr>
          </a:p>
        </p:txBody>
      </p:sp>
      <p:sp>
        <p:nvSpPr>
          <p:cNvPr id="12291" name="Rectangle 3"/>
          <p:cNvSpPr>
            <a:spLocks noGrp="1" noChangeArrowheads="1"/>
          </p:cNvSpPr>
          <p:nvPr>
            <p:ph idx="1"/>
          </p:nvPr>
        </p:nvSpPr>
        <p:spPr/>
        <p:txBody>
          <a:bodyPr/>
          <a:lstStyle/>
          <a:p>
            <a:pPr marL="533400" indent="-533400" eaLnBrk="1" hangingPunct="1">
              <a:spcBef>
                <a:spcPts val="600"/>
              </a:spcBef>
              <a:spcAft>
                <a:spcPts val="1200"/>
              </a:spcAft>
              <a:defRPr/>
            </a:pPr>
            <a:r>
              <a:rPr lang="en-US" sz="2800" dirty="0"/>
              <a:t>Most EISs offering the following capabilities:</a:t>
            </a:r>
          </a:p>
          <a:p>
            <a:pPr marL="1206500" lvl="2" indent="-292100">
              <a:spcBef>
                <a:spcPts val="600"/>
              </a:spcBef>
              <a:spcAft>
                <a:spcPts val="1200"/>
              </a:spcAft>
              <a:buClr>
                <a:srgbClr val="C00000"/>
              </a:buClr>
              <a:defRPr/>
            </a:pPr>
            <a:r>
              <a:rPr lang="en-US" sz="2400" dirty="0"/>
              <a:t>Consolidation</a:t>
            </a:r>
          </a:p>
          <a:p>
            <a:pPr marL="1206500" lvl="2" indent="-292100">
              <a:spcBef>
                <a:spcPts val="600"/>
              </a:spcBef>
              <a:spcAft>
                <a:spcPts val="1200"/>
              </a:spcAft>
              <a:buClr>
                <a:srgbClr val="C00000"/>
              </a:buClr>
              <a:defRPr/>
            </a:pPr>
            <a:r>
              <a:rPr lang="en-US" sz="2400" dirty="0"/>
              <a:t>Drill-down </a:t>
            </a:r>
          </a:p>
          <a:p>
            <a:pPr marL="1206500" lvl="2" indent="-292100">
              <a:spcBef>
                <a:spcPts val="600"/>
              </a:spcBef>
              <a:spcAft>
                <a:spcPts val="1200"/>
              </a:spcAft>
              <a:buClr>
                <a:srgbClr val="C00000"/>
              </a:buClr>
              <a:defRPr/>
            </a:pPr>
            <a:r>
              <a:rPr lang="en-US" sz="2400" dirty="0"/>
              <a:t>Slice-and-dice</a:t>
            </a:r>
          </a:p>
          <a:p>
            <a:pPr marL="1206500" lvl="2" indent="-292100">
              <a:spcBef>
                <a:spcPts val="600"/>
              </a:spcBef>
              <a:spcAft>
                <a:spcPts val="1200"/>
              </a:spcAft>
              <a:buClr>
                <a:srgbClr val="C00000"/>
              </a:buClr>
              <a:defRPr/>
            </a:pPr>
            <a:r>
              <a:rPr lang="en-US" sz="2400" dirty="0"/>
              <a:t>Pivot</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4038600" y="1676400"/>
            <a:ext cx="4572000" cy="2336024"/>
          </a:xfrm>
          <a:prstGeom prst="rect">
            <a:avLst/>
          </a:prstGeom>
        </p:spPr>
        <p:txBody>
          <a:bodyPr>
            <a:spAutoFit/>
          </a:bodyPr>
          <a:lstStyle/>
          <a:p>
            <a:pPr lvl="0">
              <a:lnSpc>
                <a:spcPct val="90000"/>
              </a:lnSpc>
              <a:defRPr/>
            </a:pPr>
            <a:r>
              <a:rPr lang="en-US" altLang="zh-TW" b="1" dirty="0"/>
              <a:t>Consolidation</a:t>
            </a:r>
            <a:r>
              <a:rPr lang="en-US" altLang="zh-TW" dirty="0"/>
              <a:t>: involves the aggregation of information and features simple roll-ups to complex groupings of interrelated information</a:t>
            </a:r>
          </a:p>
          <a:p>
            <a:pPr lvl="0">
              <a:lnSpc>
                <a:spcPct val="90000"/>
              </a:lnSpc>
              <a:defRPr/>
            </a:pPr>
            <a:r>
              <a:rPr lang="en-US" altLang="zh-TW" b="1" dirty="0"/>
              <a:t>Drill-down:</a:t>
            </a:r>
            <a:r>
              <a:rPr lang="en-US" altLang="zh-TW" dirty="0"/>
              <a:t> enables users to get details, and details of details, of information</a:t>
            </a:r>
          </a:p>
          <a:p>
            <a:pPr lvl="0">
              <a:lnSpc>
                <a:spcPct val="90000"/>
              </a:lnSpc>
              <a:defRPr/>
            </a:pPr>
            <a:r>
              <a:rPr lang="en-US" altLang="zh-TW" b="1" dirty="0"/>
              <a:t>Slice-and-dice</a:t>
            </a:r>
            <a:r>
              <a:rPr lang="en-US" altLang="zh-TW" dirty="0"/>
              <a:t>: looks at information from different perspectives</a:t>
            </a:r>
          </a:p>
          <a:p>
            <a:pPr lvl="0">
              <a:lnSpc>
                <a:spcPct val="90000"/>
              </a:lnSpc>
              <a:defRPr/>
            </a:pPr>
            <a:r>
              <a:rPr lang="en-US" altLang="zh-TW" b="1" dirty="0"/>
              <a:t>Pivot</a:t>
            </a:r>
            <a:r>
              <a:rPr lang="en-US" altLang="zh-TW" dirty="0"/>
              <a:t>: Rotates data to display alternative presentations of the data</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Using AI to Make Business Decisions </a:t>
            </a:r>
            <a:r>
              <a:rPr lang="en-US" sz="2000" dirty="0"/>
              <a:t>1 of 6</a:t>
            </a:r>
            <a:endParaRPr lang="en-US" dirty="0"/>
          </a:p>
        </p:txBody>
      </p:sp>
      <p:sp>
        <p:nvSpPr>
          <p:cNvPr id="33794" name="Rectangle 3"/>
          <p:cNvSpPr>
            <a:spLocks noGrp="1" noChangeArrowheads="1"/>
          </p:cNvSpPr>
          <p:nvPr>
            <p:ph idx="1"/>
          </p:nvPr>
        </p:nvSpPr>
        <p:spPr/>
        <p:txBody>
          <a:bodyPr>
            <a:normAutofit/>
          </a:bodyPr>
          <a:lstStyle/>
          <a:p>
            <a:pPr marL="533400" indent="-533400" eaLnBrk="1" hangingPunct="1">
              <a:spcBef>
                <a:spcPts val="600"/>
              </a:spcBef>
              <a:spcAft>
                <a:spcPts val="1200"/>
              </a:spcAft>
            </a:pPr>
            <a:r>
              <a:rPr lang="en-US" sz="2800" b="1" dirty="0"/>
              <a:t>Artificial intelligence (AI) </a:t>
            </a:r>
            <a:r>
              <a:rPr lang="en-US" sz="2800" b="1" i="1" dirty="0"/>
              <a:t>– </a:t>
            </a:r>
            <a:r>
              <a:rPr lang="en-US" sz="2800" dirty="0"/>
              <a:t>Simulates human intelligence such as the ability to reason and learn</a:t>
            </a:r>
          </a:p>
          <a:p>
            <a:pPr marL="533400" indent="-533400" eaLnBrk="1" hangingPunct="1">
              <a:spcBef>
                <a:spcPts val="600"/>
              </a:spcBef>
              <a:spcAft>
                <a:spcPts val="1200"/>
              </a:spcAft>
            </a:pPr>
            <a:r>
              <a:rPr lang="en-US" sz="2800" b="1" dirty="0"/>
              <a:t>Intelligent system – </a:t>
            </a:r>
            <a:r>
              <a:rPr lang="en-US" sz="2800" dirty="0"/>
              <a:t>Various commercial applications of artificial intelligence</a:t>
            </a:r>
            <a:endParaRPr lang="en-US" sz="2800" b="1" i="1" dirty="0"/>
          </a:p>
        </p:txBody>
      </p:sp>
      <p:sp>
        <p:nvSpPr>
          <p:cNvPr id="11" name="Text Placeholder 10"/>
          <p:cNvSpPr>
            <a:spLocks noGrp="1"/>
          </p:cNvSpPr>
          <p:nvPr>
            <p:ph type="body" sz="quarter" idx="11"/>
          </p:nvPr>
        </p:nvSpPr>
        <p:spPr/>
        <p:txBody>
          <a:bodyPr/>
          <a:lstStyle/>
          <a:p>
            <a:endParaRPr lang="en-US" dirty="0"/>
          </a:p>
        </p:txBody>
      </p:sp>
      <p:sp>
        <p:nvSpPr>
          <p:cNvPr id="12" name="Text Placeholder 11"/>
          <p:cNvSpPr>
            <a:spLocks noGrp="1"/>
          </p:cNvSpPr>
          <p:nvPr>
            <p:ph type="body" sz="quarter" idx="12"/>
          </p:nvPr>
        </p:nvSpPr>
        <p:spPr/>
        <p:txBody>
          <a:bodyPr/>
          <a:lstStyle/>
          <a:p>
            <a:endParaRPr lang="en-US" dirty="0"/>
          </a:p>
        </p:txBody>
      </p:sp>
      <p:sp>
        <p:nvSpPr>
          <p:cNvPr id="2" name="矩形 1"/>
          <p:cNvSpPr/>
          <p:nvPr/>
        </p:nvSpPr>
        <p:spPr>
          <a:xfrm>
            <a:off x="533400" y="2841760"/>
            <a:ext cx="8077200" cy="3787640"/>
          </a:xfrm>
          <a:prstGeom prst="rect">
            <a:avLst/>
          </a:prstGeom>
        </p:spPr>
        <p:txBody>
          <a:bodyPr wrap="square">
            <a:spAutoFit/>
          </a:bodyPr>
          <a:lstStyle/>
          <a:p>
            <a:pPr>
              <a:lnSpc>
                <a:spcPct val="150000"/>
              </a:lnSpc>
            </a:pPr>
            <a:r>
              <a:rPr lang="en-US" altLang="zh-TW" dirty="0" smtClean="0"/>
              <a:t>1.</a:t>
            </a:r>
            <a:r>
              <a:rPr lang="zh-TW" altLang="en-US" dirty="0" smtClean="0"/>
              <a:t>在</a:t>
            </a:r>
            <a:r>
              <a:rPr lang="zh-TW" altLang="en-US" dirty="0"/>
              <a:t>英格蘭的曼徹斯特機場，</a:t>
            </a:r>
            <a:r>
              <a:rPr lang="en-US" altLang="zh-TW" dirty="0"/>
              <a:t>Hefner AI</a:t>
            </a:r>
            <a:r>
              <a:rPr lang="zh-TW" altLang="en-US" dirty="0"/>
              <a:t>機器人清潔工可以提醒乘客安全和不吸煙規則，同時每天可以擦洗</a:t>
            </a:r>
            <a:r>
              <a:rPr lang="en-US" altLang="zh-TW" dirty="0"/>
              <a:t>65,600</a:t>
            </a:r>
            <a:r>
              <a:rPr lang="zh-TW" altLang="en-US" dirty="0"/>
              <a:t>平方英尺的地板</a:t>
            </a:r>
            <a:r>
              <a:rPr lang="zh-TW" altLang="en-US" dirty="0" smtClean="0"/>
              <a:t>。</a:t>
            </a:r>
            <a:r>
              <a:rPr lang="en-US" altLang="zh-TW" dirty="0" err="1" smtClean="0"/>
              <a:t>雷射</a:t>
            </a:r>
            <a:r>
              <a:rPr lang="zh-TW" altLang="en-US" dirty="0" smtClean="0"/>
              <a:t>掃描</a:t>
            </a:r>
            <a:r>
              <a:rPr lang="zh-TW" altLang="en-US" dirty="0"/>
              <a:t>儀和</a:t>
            </a:r>
            <a:r>
              <a:rPr lang="zh-TW" altLang="en-US" dirty="0" smtClean="0"/>
              <a:t>超音波探測器</a:t>
            </a:r>
            <a:r>
              <a:rPr lang="zh-TW" altLang="en-US" dirty="0"/>
              <a:t>可</a:t>
            </a:r>
            <a:r>
              <a:rPr lang="zh-TW" altLang="en-US" dirty="0" smtClean="0"/>
              <a:t>防止乘客</a:t>
            </a:r>
            <a:r>
              <a:rPr lang="zh-TW" altLang="en-US" dirty="0"/>
              <a:t>發生碰撞。</a:t>
            </a:r>
          </a:p>
          <a:p>
            <a:pPr>
              <a:lnSpc>
                <a:spcPct val="150000"/>
              </a:lnSpc>
            </a:pPr>
            <a:r>
              <a:rPr lang="en-US" altLang="zh-TW" dirty="0" smtClean="0"/>
              <a:t>2.</a:t>
            </a:r>
            <a:r>
              <a:rPr lang="zh-TW" altLang="en-US" dirty="0" smtClean="0"/>
              <a:t>殼</a:t>
            </a:r>
            <a:r>
              <a:rPr lang="zh-TW" altLang="en-US" dirty="0"/>
              <a:t>牌石油公司的</a:t>
            </a:r>
            <a:r>
              <a:rPr lang="en-US" altLang="zh-TW" dirty="0" err="1"/>
              <a:t>SmartPump</a:t>
            </a:r>
            <a:r>
              <a:rPr lang="zh-TW" altLang="en-US" dirty="0"/>
              <a:t>可以在寒冷潮濕的冬天讓駕駛員駕駛汽車。它可以為</a:t>
            </a:r>
            <a:r>
              <a:rPr lang="en-US" altLang="zh-TW" dirty="0"/>
              <a:t>1987</a:t>
            </a:r>
            <a:r>
              <a:rPr lang="zh-TW" altLang="en-US" dirty="0"/>
              <a:t>年以後建造的任何汽車提供服務，這些汽車配備了一個特殊的氣帽和一個安裝在擋風玻璃上的轉發器，告訴機器人在哪裡</a:t>
            </a:r>
            <a:r>
              <a:rPr lang="zh-TW" altLang="en-US" dirty="0" smtClean="0"/>
              <a:t>插入加油泵</a:t>
            </a:r>
            <a:r>
              <a:rPr lang="zh-TW" altLang="en-US" dirty="0"/>
              <a:t>。</a:t>
            </a:r>
          </a:p>
          <a:p>
            <a:pPr>
              <a:lnSpc>
                <a:spcPct val="150000"/>
              </a:lnSpc>
            </a:pPr>
            <a:r>
              <a:rPr lang="en-US" altLang="zh-TW" dirty="0" smtClean="0"/>
              <a:t>3.</a:t>
            </a:r>
            <a:r>
              <a:rPr lang="zh-TW" altLang="en-US" dirty="0" smtClean="0"/>
              <a:t>松下</a:t>
            </a:r>
            <a:r>
              <a:rPr lang="zh-TW" altLang="en-US" dirty="0"/>
              <a:t>的快遞機器人導航醫院走廊，提供患者檔案，</a:t>
            </a:r>
            <a:r>
              <a:rPr lang="en-US" altLang="zh-TW" dirty="0"/>
              <a:t>X</a:t>
            </a:r>
            <a:r>
              <a:rPr lang="zh-TW" altLang="en-US" dirty="0"/>
              <a:t>光片和醫療用品。</a:t>
            </a:r>
          </a:p>
          <a:p>
            <a:pPr>
              <a:lnSpc>
                <a:spcPct val="150000"/>
              </a:lnSpc>
            </a:pPr>
            <a:r>
              <a:rPr lang="en-US" altLang="zh-TW" dirty="0" smtClean="0"/>
              <a:t>4.FireFighter </a:t>
            </a:r>
            <a:r>
              <a:rPr lang="en-US" altLang="zh-TW" dirty="0"/>
              <a:t>AI Robot</a:t>
            </a:r>
            <a:r>
              <a:rPr lang="zh-TW" altLang="en-US" dirty="0"/>
              <a:t>可以用水，泡沫，粉末或惰性氣體熄滅化工廠和核反應堆的火焰。機器人</a:t>
            </a:r>
            <a:r>
              <a:rPr lang="zh-TW" altLang="en-US" dirty="0" smtClean="0"/>
              <a:t>將操作員</a:t>
            </a:r>
            <a:r>
              <a:rPr lang="zh-TW" altLang="en-US" dirty="0"/>
              <a:t>和</a:t>
            </a:r>
            <a:r>
              <a:rPr lang="zh-TW" altLang="en-US" dirty="0" smtClean="0"/>
              <a:t>火災設置間隔距離。</a:t>
            </a:r>
            <a:endParaRPr lang="zh-TW" alt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947AB-D53D-4098-AA3C-80CDE0D999DE}"/>
              </a:ext>
            </a:extLst>
          </p:cNvPr>
          <p:cNvSpPr>
            <a:spLocks noGrp="1"/>
          </p:cNvSpPr>
          <p:nvPr>
            <p:ph type="title"/>
          </p:nvPr>
        </p:nvSpPr>
        <p:spPr/>
        <p:txBody>
          <a:bodyPr/>
          <a:lstStyle/>
          <a:p>
            <a:r>
              <a:rPr lang="en-US" dirty="0"/>
              <a:t>Section 2.1</a:t>
            </a:r>
          </a:p>
        </p:txBody>
      </p:sp>
      <p:sp>
        <p:nvSpPr>
          <p:cNvPr id="6146" name="Rectangle 3"/>
          <p:cNvSpPr>
            <a:spLocks noGrp="1" noChangeArrowheads="1"/>
          </p:cNvSpPr>
          <p:nvPr>
            <p:ph idx="1"/>
          </p:nvPr>
        </p:nvSpPr>
        <p:spPr>
          <a:xfrm>
            <a:off x="457200" y="2895600"/>
            <a:ext cx="8229600" cy="2895600"/>
          </a:xfrm>
          <a:effectLst/>
        </p:spPr>
        <p:txBody>
          <a:bodyPr/>
          <a:lstStyle/>
          <a:p>
            <a:pPr marL="0" indent="0" eaLnBrk="1" hangingPunct="1">
              <a:lnSpc>
                <a:spcPct val="90000"/>
              </a:lnSpc>
              <a:buNone/>
            </a:pPr>
            <a:r>
              <a:rPr lang="en-US" sz="2800" b="1" dirty="0">
                <a:solidFill>
                  <a:schemeClr val="tx1"/>
                </a:solidFill>
                <a:effectLst/>
              </a:rPr>
              <a:t>DECISION SUPPORT SYSTEMS</a:t>
            </a:r>
          </a:p>
        </p:txBody>
      </p:sp>
      <p:pic>
        <p:nvPicPr>
          <p:cNvPr id="5" name="Picture 4" descr="Cover of Business Driven Information Systems, sixth edition, by Paige Baltzan">
            <a:extLst>
              <a:ext uri="{FF2B5EF4-FFF2-40B4-BE49-F238E27FC236}">
                <a16:creationId xmlns:a16="http://schemas.microsoft.com/office/drawing/2014/main" id="{9AA48D37-0E0B-475F-A9FF-CF4DAD568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562100"/>
            <a:ext cx="2917925" cy="3733800"/>
          </a:xfrm>
          <a:prstGeom prst="rect">
            <a:avLst/>
          </a:prstGeom>
        </p:spPr>
      </p:pic>
      <p:sp>
        <p:nvSpPr>
          <p:cNvPr id="7" name="Text Placeholder 6"/>
          <p:cNvSpPr>
            <a:spLocks noGrp="1"/>
          </p:cNvSpPr>
          <p:nvPr>
            <p:ph type="body" sz="quarter" idx="11"/>
          </p:nvPr>
        </p:nvSpPr>
        <p:spPr/>
        <p:txBody>
          <a:bodyPr/>
          <a:lstStyle/>
          <a:p>
            <a:endParaRPr lang="en-US" dirty="0"/>
          </a:p>
        </p:txBody>
      </p:sp>
      <p:sp>
        <p:nvSpPr>
          <p:cNvPr id="8" name="Text Placeholder 7"/>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02192263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AI to Make Business Decisions </a:t>
            </a:r>
            <a:r>
              <a:rPr lang="en-US" sz="2000" dirty="0"/>
              <a:t>2 of 6</a:t>
            </a:r>
            <a:endParaRPr lang="en-US" dirty="0"/>
          </a:p>
        </p:txBody>
      </p:sp>
      <p:sp>
        <p:nvSpPr>
          <p:cNvPr id="3" name="Content Placeholder 2"/>
          <p:cNvSpPr>
            <a:spLocks noGrp="1"/>
          </p:cNvSpPr>
          <p:nvPr>
            <p:ph idx="1"/>
          </p:nvPr>
        </p:nvSpPr>
        <p:spPr>
          <a:xfrm>
            <a:off x="457200" y="990600"/>
            <a:ext cx="8229600" cy="2590800"/>
          </a:xfrm>
        </p:spPr>
        <p:txBody>
          <a:bodyPr/>
          <a:lstStyle/>
          <a:p>
            <a:r>
              <a:rPr lang="en-US" b="1" dirty="0"/>
              <a:t>Machine learning</a:t>
            </a:r>
            <a:r>
              <a:rPr lang="en-US" dirty="0"/>
              <a:t> - A type of artificial intelligence that enables computers to both understand concepts in the environment, and also to learn</a:t>
            </a:r>
          </a:p>
          <a:p>
            <a:pPr lvl="2">
              <a:buClr>
                <a:srgbClr val="C00000"/>
              </a:buClr>
            </a:pPr>
            <a:r>
              <a:rPr lang="en-US" sz="2400" dirty="0"/>
              <a:t>Weak AI</a:t>
            </a:r>
          </a:p>
          <a:p>
            <a:pPr lvl="2">
              <a:buClr>
                <a:srgbClr val="C00000"/>
              </a:buClr>
            </a:pPr>
            <a:r>
              <a:rPr lang="en-US" sz="2400" dirty="0"/>
              <a:t>Strong AI</a:t>
            </a:r>
          </a:p>
        </p:txBody>
      </p:sp>
      <p:sp>
        <p:nvSpPr>
          <p:cNvPr id="10" name="Text Placeholder 9"/>
          <p:cNvSpPr>
            <a:spLocks noGrp="1"/>
          </p:cNvSpPr>
          <p:nvPr>
            <p:ph type="body" sz="quarter" idx="12"/>
          </p:nvPr>
        </p:nvSpPr>
        <p:spPr/>
        <p:txBody>
          <a:bodyPr/>
          <a:lstStyle/>
          <a:p>
            <a:endParaRPr lang="en-US" dirty="0"/>
          </a:p>
        </p:txBody>
      </p:sp>
      <p:sp>
        <p:nvSpPr>
          <p:cNvPr id="9" name="Text Placeholder 8"/>
          <p:cNvSpPr>
            <a:spLocks noGrp="1"/>
          </p:cNvSpPr>
          <p:nvPr>
            <p:ph type="body" sz="quarter" idx="11"/>
          </p:nvPr>
        </p:nvSpPr>
        <p:spPr/>
        <p:txBody>
          <a:bodyPr/>
          <a:lstStyle/>
          <a:p>
            <a:endParaRPr lang="en-US" dirty="0"/>
          </a:p>
        </p:txBody>
      </p:sp>
      <p:sp>
        <p:nvSpPr>
          <p:cNvPr id="4" name="矩形 3"/>
          <p:cNvSpPr/>
          <p:nvPr/>
        </p:nvSpPr>
        <p:spPr>
          <a:xfrm>
            <a:off x="609600" y="3429000"/>
            <a:ext cx="7848600" cy="2246769"/>
          </a:xfrm>
          <a:prstGeom prst="rect">
            <a:avLst/>
          </a:prstGeom>
        </p:spPr>
        <p:txBody>
          <a:bodyPr wrap="square">
            <a:spAutoFit/>
          </a:bodyPr>
          <a:lstStyle/>
          <a:p>
            <a:r>
              <a:rPr lang="en-US" altLang="zh-TW" sz="2000" dirty="0"/>
              <a:t>Weak AI:  Weak AI machines can still make their own decisions based on reasoning and past sets of data. Most of the AI systems in market today are weak AI</a:t>
            </a:r>
            <a:r>
              <a:rPr lang="en-US" altLang="zh-TW" sz="2000" dirty="0" smtClean="0"/>
              <a:t>.</a:t>
            </a:r>
          </a:p>
          <a:p>
            <a:endParaRPr lang="en-US" altLang="zh-TW" sz="2000" dirty="0"/>
          </a:p>
          <a:p>
            <a:r>
              <a:rPr lang="en-US" altLang="zh-TW" sz="2000" dirty="0"/>
              <a:t>Strong AI: Strong refers to the field of artificial intelligence that works toward providing </a:t>
            </a:r>
            <a:r>
              <a:rPr lang="en-US" altLang="zh-TW" sz="2000" dirty="0" err="1"/>
              <a:t>brainlike</a:t>
            </a:r>
            <a:r>
              <a:rPr lang="en-US" altLang="zh-TW" sz="2000" dirty="0"/>
              <a:t> powers to AI machines; in effect, it works to make machines as intelligent as the humans</a:t>
            </a:r>
            <a:endParaRPr lang="zh-TW" altLang="en-US" sz="2000" dirty="0"/>
          </a:p>
        </p:txBody>
      </p:sp>
    </p:spTree>
    <p:extLst>
      <p:ext uri="{BB962C8B-B14F-4D97-AF65-F5344CB8AC3E}">
        <p14:creationId xmlns:p14="http://schemas.microsoft.com/office/powerpoint/2010/main" val="293765353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p:txBody>
          <a:bodyPr>
            <a:normAutofit/>
          </a:bodyPr>
          <a:lstStyle/>
          <a:p>
            <a:pPr>
              <a:defRPr/>
            </a:pPr>
            <a:r>
              <a:rPr lang="en-US" sz="3200" dirty="0"/>
              <a:t>Using AI to Make Business Decisions </a:t>
            </a:r>
            <a:r>
              <a:rPr lang="en-US" sz="1800" dirty="0"/>
              <a:t>3 of 6</a:t>
            </a:r>
            <a:endParaRPr lang="en-US" sz="3200" b="1" dirty="0"/>
          </a:p>
        </p:txBody>
      </p:sp>
      <p:sp>
        <p:nvSpPr>
          <p:cNvPr id="34819" name="Rectangle 3"/>
          <p:cNvSpPr>
            <a:spLocks noGrp="1" noChangeArrowheads="1"/>
          </p:cNvSpPr>
          <p:nvPr>
            <p:ph idx="1"/>
          </p:nvPr>
        </p:nvSpPr>
        <p:spPr>
          <a:xfrm>
            <a:off x="457200" y="990600"/>
            <a:ext cx="7848600" cy="5562600"/>
          </a:xfrm>
        </p:spPr>
        <p:txBody>
          <a:bodyPr/>
          <a:lstStyle/>
          <a:p>
            <a:pPr marL="609600" indent="-609600" eaLnBrk="1" hangingPunct="1">
              <a:spcBef>
                <a:spcPts val="600"/>
              </a:spcBef>
              <a:spcAft>
                <a:spcPts val="1200"/>
              </a:spcAft>
            </a:pPr>
            <a:r>
              <a:rPr lang="en-US" sz="2800" b="1" dirty="0"/>
              <a:t>Five most common categories of AI </a:t>
            </a:r>
          </a:p>
          <a:p>
            <a:pPr marL="1265238" lvl="2" indent="-350838">
              <a:spcBef>
                <a:spcPts val="600"/>
              </a:spcBef>
              <a:spcAft>
                <a:spcPts val="1200"/>
              </a:spcAft>
              <a:buClr>
                <a:srgbClr val="C00000"/>
              </a:buClr>
              <a:buFont typeface="Arial" pitchFamily="34" charset="0"/>
              <a:buAutoNum type="arabicPeriod"/>
            </a:pPr>
            <a:r>
              <a:rPr lang="en-US" sz="2400" b="1" dirty="0"/>
              <a:t>Expert system –</a:t>
            </a:r>
            <a:r>
              <a:rPr lang="en-US" sz="2400" dirty="0"/>
              <a:t> Computerized advisory programs that imitate the reasoning processes of experts in solving difficult problems</a:t>
            </a:r>
          </a:p>
          <a:p>
            <a:pPr marL="1722438" lvl="3" indent="-350838">
              <a:spcBef>
                <a:spcPts val="600"/>
              </a:spcBef>
              <a:spcAft>
                <a:spcPts val="1200"/>
              </a:spcAft>
              <a:buClr>
                <a:srgbClr val="C00000"/>
              </a:buClr>
            </a:pPr>
            <a:r>
              <a:rPr lang="en-US" sz="2000" dirty="0"/>
              <a:t>Machine vision – The ability of a computer to “see” by digitizing an image, processing the data it contains, and taking some kind of action</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p:txBody>
          <a:bodyPr>
            <a:normAutofit/>
          </a:bodyPr>
          <a:lstStyle/>
          <a:p>
            <a:pPr>
              <a:defRPr/>
            </a:pPr>
            <a:r>
              <a:rPr lang="en-US" sz="3200" dirty="0"/>
              <a:t>Using AI to Make Business Decisions </a:t>
            </a:r>
            <a:r>
              <a:rPr lang="en-US" sz="1800" dirty="0"/>
              <a:t>4 of 6</a:t>
            </a:r>
            <a:endParaRPr lang="en-US" sz="3200" b="1" dirty="0"/>
          </a:p>
        </p:txBody>
      </p:sp>
      <p:sp>
        <p:nvSpPr>
          <p:cNvPr id="34819" name="Rectangle 3"/>
          <p:cNvSpPr>
            <a:spLocks noGrp="1" noChangeArrowheads="1"/>
          </p:cNvSpPr>
          <p:nvPr>
            <p:ph idx="1"/>
          </p:nvPr>
        </p:nvSpPr>
        <p:spPr>
          <a:xfrm>
            <a:off x="457200" y="990600"/>
            <a:ext cx="7772400" cy="3810000"/>
          </a:xfrm>
        </p:spPr>
        <p:txBody>
          <a:bodyPr/>
          <a:lstStyle/>
          <a:p>
            <a:pPr marL="609600" indent="-609600" eaLnBrk="1" hangingPunct="1">
              <a:spcBef>
                <a:spcPts val="600"/>
              </a:spcBef>
              <a:spcAft>
                <a:spcPts val="1200"/>
              </a:spcAft>
            </a:pPr>
            <a:r>
              <a:rPr lang="en-US" sz="2800" b="1" dirty="0"/>
              <a:t>Five most common categories of AI </a:t>
            </a:r>
            <a:r>
              <a:rPr lang="en-US" sz="2000" dirty="0"/>
              <a:t>continued</a:t>
            </a:r>
            <a:endParaRPr lang="en-US" sz="2800" dirty="0"/>
          </a:p>
          <a:p>
            <a:pPr marL="1265238" lvl="2" indent="-350838">
              <a:spcBef>
                <a:spcPts val="600"/>
              </a:spcBef>
              <a:spcAft>
                <a:spcPts val="1200"/>
              </a:spcAft>
              <a:buClr>
                <a:srgbClr val="C00000"/>
              </a:buClr>
              <a:buFont typeface="+mj-lt"/>
              <a:buAutoNum type="arabicPeriod" startAt="2"/>
            </a:pPr>
            <a:r>
              <a:rPr lang="en-US" sz="2400" b="1" dirty="0"/>
              <a:t>Neural Network </a:t>
            </a:r>
            <a:r>
              <a:rPr lang="en-US" sz="2400" dirty="0"/>
              <a:t>– Attempts to emulate the way the human brain works</a:t>
            </a:r>
          </a:p>
          <a:p>
            <a:pPr marL="1722438" lvl="3" indent="-350838">
              <a:spcBef>
                <a:spcPts val="600"/>
              </a:spcBef>
              <a:spcAft>
                <a:spcPts val="1200"/>
              </a:spcAft>
              <a:buClr>
                <a:srgbClr val="C00000"/>
              </a:buClr>
            </a:pPr>
            <a:r>
              <a:rPr lang="en-US" sz="2000" b="1" dirty="0"/>
              <a:t>Fuzzy logic</a:t>
            </a:r>
            <a:r>
              <a:rPr lang="en-US" sz="2000" dirty="0"/>
              <a:t> – A mathematical method of handling imprecise or subjective information</a:t>
            </a:r>
          </a:p>
          <a:p>
            <a:pPr marL="1722438" lvl="3" indent="-350838">
              <a:spcBef>
                <a:spcPts val="600"/>
              </a:spcBef>
              <a:spcAft>
                <a:spcPts val="1200"/>
              </a:spcAft>
              <a:buClr>
                <a:srgbClr val="C00000"/>
              </a:buClr>
            </a:pPr>
            <a:r>
              <a:rPr lang="en-US" sz="2000" b="1" dirty="0"/>
              <a:t>Deep learning </a:t>
            </a:r>
            <a:r>
              <a:rPr lang="en-US" sz="2000" dirty="0"/>
              <a:t>– A process that employs specialized algorithms to model and study complex datasets; the method is also used to establish relationships among data and datasets</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
        <p:nvSpPr>
          <p:cNvPr id="2" name="矩形 1"/>
          <p:cNvSpPr/>
          <p:nvPr/>
        </p:nvSpPr>
        <p:spPr>
          <a:xfrm>
            <a:off x="190500" y="4684886"/>
            <a:ext cx="8763000" cy="2031325"/>
          </a:xfrm>
          <a:prstGeom prst="rect">
            <a:avLst/>
          </a:prstGeom>
        </p:spPr>
        <p:txBody>
          <a:bodyPr wrap="square">
            <a:spAutoFit/>
          </a:bodyPr>
          <a:lstStyle/>
          <a:p>
            <a:r>
              <a:rPr lang="en-US" altLang="zh-TW" dirty="0" smtClean="0"/>
              <a:t>Imagine </a:t>
            </a:r>
            <a:r>
              <a:rPr lang="en-US" altLang="zh-TW" dirty="0"/>
              <a:t>a toddler whose first word is dog. The toddler learns what is (and what is not) a dog by pointing to objects and saying the word dog. The parent might say "Yes, that is a dog" or "No, that is not a dog." As the toddler continues to point to objects, he becomes more aware of the features that all dogs possess. What the toddler does, without knowing it, is to clarify a complex abstraction (the concept of dog) by building a hierarchy in which each level of abstraction is created with knowledge that was gained from the preceding layer of the hierarchy.</a:t>
            </a:r>
          </a:p>
        </p:txBody>
      </p:sp>
    </p:spTree>
    <p:extLst>
      <p:ext uri="{BB962C8B-B14F-4D97-AF65-F5344CB8AC3E}">
        <p14:creationId xmlns:p14="http://schemas.microsoft.com/office/powerpoint/2010/main" val="12204248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Grp="1" noChangeArrowheads="1"/>
          </p:cNvSpPr>
          <p:nvPr>
            <p:ph type="title"/>
          </p:nvPr>
        </p:nvSpPr>
        <p:spPr/>
        <p:txBody>
          <a:bodyPr>
            <a:normAutofit/>
          </a:bodyPr>
          <a:lstStyle/>
          <a:p>
            <a:pPr>
              <a:defRPr/>
            </a:pPr>
            <a:r>
              <a:rPr lang="en-US" sz="3200" dirty="0"/>
              <a:t>Using AI to Make Business Decisions </a:t>
            </a:r>
            <a:r>
              <a:rPr lang="en-US" sz="1800" dirty="0"/>
              <a:t>5 of 6</a:t>
            </a:r>
            <a:endParaRPr lang="en-US" sz="3200" b="1" dirty="0"/>
          </a:p>
        </p:txBody>
      </p:sp>
      <p:sp>
        <p:nvSpPr>
          <p:cNvPr id="35843" name="Rectangle 3"/>
          <p:cNvSpPr>
            <a:spLocks noGrp="1" noChangeArrowheads="1"/>
          </p:cNvSpPr>
          <p:nvPr>
            <p:ph idx="1"/>
          </p:nvPr>
        </p:nvSpPr>
        <p:spPr>
          <a:xfrm>
            <a:off x="457200" y="990600"/>
            <a:ext cx="7772400" cy="5562600"/>
          </a:xfrm>
        </p:spPr>
        <p:txBody>
          <a:bodyPr/>
          <a:lstStyle/>
          <a:p>
            <a:pPr marL="114300" indent="-400050">
              <a:spcBef>
                <a:spcPts val="600"/>
              </a:spcBef>
              <a:spcAft>
                <a:spcPts val="1200"/>
              </a:spcAft>
            </a:pPr>
            <a:r>
              <a:rPr lang="en-US" sz="2800" b="1" dirty="0"/>
              <a:t>Five most common categories of AI </a:t>
            </a:r>
            <a:r>
              <a:rPr lang="en-US" sz="2000" dirty="0"/>
              <a:t>continued</a:t>
            </a:r>
            <a:endParaRPr lang="en-US" dirty="0"/>
          </a:p>
          <a:p>
            <a:pPr marL="1265238" lvl="2" indent="-350838">
              <a:spcBef>
                <a:spcPts val="600"/>
              </a:spcBef>
              <a:spcAft>
                <a:spcPts val="1200"/>
              </a:spcAft>
              <a:buClr>
                <a:srgbClr val="C00000"/>
              </a:buClr>
              <a:buFont typeface="+mj-lt"/>
              <a:buAutoNum type="arabicPeriod" startAt="3"/>
            </a:pPr>
            <a:r>
              <a:rPr lang="en-US" sz="2400" b="1" dirty="0"/>
              <a:t>Genetic algorithm</a:t>
            </a:r>
            <a:r>
              <a:rPr lang="en-US" sz="2400" dirty="0"/>
              <a:t> – An artificial intelligent system that mimics the evolutionary, survival-of-the-fittest process to generate increasingly   better solutions to a problem</a:t>
            </a:r>
          </a:p>
          <a:p>
            <a:pPr marL="1722438" lvl="3" indent="-350838">
              <a:spcBef>
                <a:spcPts val="600"/>
              </a:spcBef>
              <a:spcAft>
                <a:spcPts val="1200"/>
              </a:spcAft>
              <a:buClr>
                <a:srgbClr val="C00000"/>
              </a:buClr>
            </a:pPr>
            <a:r>
              <a:rPr lang="en-US" sz="2000" b="1" dirty="0"/>
              <a:t>Shopping bot</a:t>
            </a:r>
            <a:r>
              <a:rPr lang="en-US" sz="2000" dirty="0"/>
              <a:t> – Software that will search several retailer websites and provide a comparison of each retailer’s offerings including price and availability</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normAutofit/>
          </a:bodyPr>
          <a:lstStyle/>
          <a:p>
            <a:pPr>
              <a:defRPr/>
            </a:pPr>
            <a:r>
              <a:rPr lang="en-US" sz="3200" dirty="0"/>
              <a:t>Using AI to Make Business Decisions </a:t>
            </a:r>
            <a:r>
              <a:rPr lang="en-US" sz="1800" dirty="0"/>
              <a:t>6 of 6</a:t>
            </a:r>
            <a:endParaRPr lang="en-US" sz="3200" b="1" dirty="0"/>
          </a:p>
        </p:txBody>
      </p:sp>
      <p:sp>
        <p:nvSpPr>
          <p:cNvPr id="36867" name="Rectangle 3"/>
          <p:cNvSpPr>
            <a:spLocks noGrp="1" noChangeArrowheads="1"/>
          </p:cNvSpPr>
          <p:nvPr>
            <p:ph idx="1"/>
          </p:nvPr>
        </p:nvSpPr>
        <p:spPr>
          <a:xfrm>
            <a:off x="457200" y="990600"/>
            <a:ext cx="7772400" cy="3200400"/>
          </a:xfrm>
        </p:spPr>
        <p:txBody>
          <a:bodyPr/>
          <a:lstStyle/>
          <a:p>
            <a:pPr marL="114300" indent="-400050">
              <a:spcBef>
                <a:spcPts val="600"/>
              </a:spcBef>
              <a:spcAft>
                <a:spcPts val="1200"/>
              </a:spcAft>
            </a:pPr>
            <a:r>
              <a:rPr lang="en-US" sz="2800" b="1" dirty="0"/>
              <a:t>Five most common categories of AI </a:t>
            </a:r>
            <a:r>
              <a:rPr lang="en-US" sz="2000" dirty="0"/>
              <a:t>continued</a:t>
            </a:r>
            <a:endParaRPr lang="en-US" dirty="0"/>
          </a:p>
          <a:p>
            <a:pPr marL="1371600" lvl="2" indent="-457200">
              <a:spcBef>
                <a:spcPts val="600"/>
              </a:spcBef>
              <a:spcAft>
                <a:spcPts val="1200"/>
              </a:spcAft>
              <a:buClr>
                <a:srgbClr val="C00000"/>
              </a:buClr>
              <a:buFont typeface="+mj-lt"/>
              <a:buAutoNum type="arabicPeriod" startAt="4"/>
            </a:pPr>
            <a:r>
              <a:rPr lang="en-US" sz="2400" b="1" dirty="0"/>
              <a:t>Intelligent agent</a:t>
            </a:r>
            <a:r>
              <a:rPr lang="en-US" sz="2400" dirty="0"/>
              <a:t> – Special-purpose knowledge-based information system that accomplishes specific tasks on behalf of its users </a:t>
            </a:r>
          </a:p>
          <a:p>
            <a:pPr marL="1371600" lvl="2" indent="-457200">
              <a:spcBef>
                <a:spcPts val="600"/>
              </a:spcBef>
              <a:spcAft>
                <a:spcPts val="1200"/>
              </a:spcAft>
              <a:buClr>
                <a:srgbClr val="C00000"/>
              </a:buClr>
              <a:buFont typeface="+mj-lt"/>
              <a:buAutoNum type="arabicPeriod" startAt="4"/>
            </a:pPr>
            <a:r>
              <a:rPr lang="en-US" sz="2400" b="1" dirty="0"/>
              <a:t>Virtual reality </a:t>
            </a:r>
            <a:r>
              <a:rPr lang="en-US" sz="2400" dirty="0"/>
              <a:t>- A computer-simulated environment that can be a simulation of the real world or an imaginary world</a:t>
            </a:r>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
        <p:nvSpPr>
          <p:cNvPr id="2" name="矩形 1"/>
          <p:cNvSpPr/>
          <p:nvPr/>
        </p:nvSpPr>
        <p:spPr>
          <a:xfrm>
            <a:off x="436178" y="4191000"/>
            <a:ext cx="8250621" cy="2031325"/>
          </a:xfrm>
          <a:prstGeom prst="rect">
            <a:avLst/>
          </a:prstGeom>
        </p:spPr>
        <p:txBody>
          <a:bodyPr wrap="square">
            <a:spAutoFit/>
          </a:bodyPr>
          <a:lstStyle/>
          <a:p>
            <a:r>
              <a:rPr lang="en-US" altLang="zh-TW" b="1" dirty="0"/>
              <a:t>Intelligent agent</a:t>
            </a:r>
            <a:r>
              <a:rPr lang="en-US" altLang="zh-TW" dirty="0"/>
              <a:t> </a:t>
            </a:r>
            <a:endParaRPr lang="en-US" altLang="zh-TW" dirty="0" smtClean="0"/>
          </a:p>
          <a:p>
            <a:r>
              <a:rPr lang="en-US" altLang="zh-TW" dirty="0" smtClean="0"/>
              <a:t>1.Used </a:t>
            </a:r>
            <a:r>
              <a:rPr lang="en-US" altLang="zh-TW" dirty="0"/>
              <a:t>for environmental scanning and competitive intelligence</a:t>
            </a:r>
          </a:p>
          <a:p>
            <a:r>
              <a:rPr lang="en-US" altLang="zh-TW" dirty="0" smtClean="0"/>
              <a:t>2.An </a:t>
            </a:r>
            <a:r>
              <a:rPr lang="en-US" altLang="zh-TW" dirty="0"/>
              <a:t>intelligent agent can learn the types of competitor information users want to track, continuously scan the Web for it, and alert users when a significant event occurs </a:t>
            </a:r>
          </a:p>
          <a:p>
            <a:r>
              <a:rPr lang="en-US" altLang="zh-TW" dirty="0" smtClean="0"/>
              <a:t>3.RivalWatch </a:t>
            </a:r>
            <a:r>
              <a:rPr lang="en-US" altLang="zh-TW" dirty="0"/>
              <a:t>uses intelligent </a:t>
            </a:r>
            <a:r>
              <a:rPr lang="en-US" altLang="zh-TW" dirty="0" smtClean="0"/>
              <a:t>agents</a:t>
            </a:r>
          </a:p>
          <a:p>
            <a:r>
              <a:rPr lang="en-US" altLang="zh-TW" b="1" dirty="0"/>
              <a:t>Augmented reality:</a:t>
            </a:r>
            <a:r>
              <a:rPr lang="en-US" altLang="zh-TW" dirty="0"/>
              <a:t> the viewing of the physical world with computer-generated layers of information added to </a:t>
            </a:r>
            <a:r>
              <a:rPr lang="en-US" altLang="zh-TW" dirty="0" smtClean="0"/>
              <a:t>it</a:t>
            </a:r>
            <a:endParaRPr lang="en-US" altLang="zh-TW"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Section 2.2</a:t>
            </a:r>
          </a:p>
        </p:txBody>
      </p:sp>
      <p:sp>
        <p:nvSpPr>
          <p:cNvPr id="6146" name="Rectangle 3"/>
          <p:cNvSpPr>
            <a:spLocks noGrp="1" noChangeArrowheads="1"/>
          </p:cNvSpPr>
          <p:nvPr>
            <p:ph idx="1"/>
          </p:nvPr>
        </p:nvSpPr>
        <p:spPr>
          <a:xfrm>
            <a:off x="381000" y="2895600"/>
            <a:ext cx="4572000" cy="1752600"/>
          </a:xfrm>
          <a:effectLst/>
        </p:spPr>
        <p:txBody>
          <a:bodyPr/>
          <a:lstStyle/>
          <a:p>
            <a:pPr eaLnBrk="1" hangingPunct="1">
              <a:lnSpc>
                <a:spcPct val="90000"/>
              </a:lnSpc>
            </a:pPr>
            <a:r>
              <a:rPr lang="en-US" sz="2800" b="1" dirty="0">
                <a:solidFill>
                  <a:schemeClr val="tx1"/>
                </a:solidFill>
                <a:effectLst/>
              </a:rPr>
              <a:t>BUSINESS PROCESSES</a:t>
            </a:r>
          </a:p>
        </p:txBody>
      </p:sp>
      <p:pic>
        <p:nvPicPr>
          <p:cNvPr id="5" name="Picture 4" descr="Cover of Business Driven Information Systems, sixth edition, by Paige Baltzan">
            <a:extLst>
              <a:ext uri="{FF2B5EF4-FFF2-40B4-BE49-F238E27FC236}">
                <a16:creationId xmlns:a16="http://schemas.microsoft.com/office/drawing/2014/main" id="{9AA48D37-0E0B-475F-A9FF-CF4DAD568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562100"/>
            <a:ext cx="2917925" cy="3733800"/>
          </a:xfrm>
          <a:prstGeom prst="rect">
            <a:avLst/>
          </a:prstGeom>
        </p:spPr>
      </p:pic>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792080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 </a:t>
            </a:r>
            <a:r>
              <a:rPr lang="en-US" sz="2000" dirty="0"/>
              <a:t>2 of 2</a:t>
            </a:r>
            <a:endParaRPr lang="en-US" dirty="0"/>
          </a:p>
        </p:txBody>
      </p:sp>
      <p:sp>
        <p:nvSpPr>
          <p:cNvPr id="3" name="Content Placeholder 2"/>
          <p:cNvSpPr>
            <a:spLocks noGrp="1"/>
          </p:cNvSpPr>
          <p:nvPr>
            <p:ph idx="1"/>
          </p:nvPr>
        </p:nvSpPr>
        <p:spPr>
          <a:xfrm>
            <a:off x="457200" y="990600"/>
            <a:ext cx="8229600" cy="3048000"/>
          </a:xfrm>
        </p:spPr>
        <p:txBody>
          <a:bodyPr/>
          <a:lstStyle/>
          <a:p>
            <a:pPr marL="808038" indent="-808038">
              <a:spcBef>
                <a:spcPts val="600"/>
              </a:spcBef>
              <a:spcAft>
                <a:spcPts val="1200"/>
              </a:spcAft>
            </a:pPr>
            <a:r>
              <a:rPr lang="en-US" dirty="0"/>
              <a:t>2.5      Explain the value of business processes for a company and differentiate between customer-facing and business-facing processes.</a:t>
            </a:r>
          </a:p>
          <a:p>
            <a:pPr marL="808038" indent="-808038">
              <a:spcBef>
                <a:spcPts val="600"/>
              </a:spcBef>
              <a:spcAft>
                <a:spcPts val="1200"/>
              </a:spcAft>
            </a:pPr>
            <a:r>
              <a:rPr lang="en-US" dirty="0"/>
              <a:t>2.6      Demonstrate the value of business process modeling and compare As-Is and To-Be models.</a:t>
            </a:r>
          </a:p>
          <a:p>
            <a:pPr marL="808038" indent="-808038">
              <a:spcBef>
                <a:spcPts val="600"/>
              </a:spcBef>
              <a:spcAft>
                <a:spcPts val="1200"/>
              </a:spcAft>
            </a:pPr>
            <a:r>
              <a:rPr lang="en-US" dirty="0"/>
              <a:t>2.7      Differentiate among automation, streamlining, and reengineering.</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6" name="矩形 5"/>
          <p:cNvSpPr/>
          <p:nvPr/>
        </p:nvSpPr>
        <p:spPr>
          <a:xfrm>
            <a:off x="1981200" y="4448770"/>
            <a:ext cx="4572000" cy="923330"/>
          </a:xfrm>
          <a:prstGeom prst="rect">
            <a:avLst/>
          </a:prstGeom>
        </p:spPr>
        <p:txBody>
          <a:bodyPr>
            <a:spAutoFit/>
          </a:bodyPr>
          <a:lstStyle/>
          <a:p>
            <a:r>
              <a:rPr lang="en-US" altLang="zh-TW" b="1" dirty="0" smtClean="0"/>
              <a:t>Streamlining</a:t>
            </a:r>
            <a:r>
              <a:rPr lang="en-US" altLang="zh-TW" dirty="0" smtClean="0"/>
              <a:t>: make </a:t>
            </a:r>
            <a:r>
              <a:rPr lang="en-US" altLang="zh-TW" dirty="0"/>
              <a:t>(an organization or system) more efficient and effective by employing faster or simpler working methods</a:t>
            </a:r>
            <a:endParaRPr lang="zh-TW" alt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p:nvPr>
        </p:nvSpPr>
        <p:spPr/>
        <p:txBody>
          <a:bodyPr>
            <a:noAutofit/>
          </a:bodyPr>
          <a:lstStyle/>
          <a:p>
            <a:pPr eaLnBrk="1" hangingPunct="1"/>
            <a:r>
              <a:rPr lang="en-US" dirty="0">
                <a:solidFill>
                  <a:srgbClr val="C00000"/>
                </a:solidFill>
              </a:rPr>
              <a:t>Figure 2.21 Sample Business Processes</a:t>
            </a:r>
            <a:endParaRPr lang="en-US" sz="4000" dirty="0">
              <a:solidFill>
                <a:srgbClr val="C00000"/>
              </a:solidFill>
            </a:endParaRPr>
          </a:p>
        </p:txBody>
      </p:sp>
      <p:sp>
        <p:nvSpPr>
          <p:cNvPr id="39939" name="Rectangle 3"/>
          <p:cNvSpPr>
            <a:spLocks noGrp="1" noChangeArrowheads="1"/>
          </p:cNvSpPr>
          <p:nvPr>
            <p:ph idx="1"/>
          </p:nvPr>
        </p:nvSpPr>
        <p:spPr>
          <a:xfrm>
            <a:off x="457200" y="1905000"/>
            <a:ext cx="3200400" cy="4267200"/>
          </a:xfrm>
        </p:spPr>
        <p:txBody>
          <a:bodyPr/>
          <a:lstStyle/>
          <a:p>
            <a:pPr eaLnBrk="1" hangingPunct="1"/>
            <a:r>
              <a:rPr lang="en-US" sz="2800" dirty="0"/>
              <a:t>Businesses gain a competitive edge when they minimize costs and streamline business processes</a:t>
            </a:r>
          </a:p>
        </p:txBody>
      </p:sp>
      <p:pic>
        <p:nvPicPr>
          <p:cNvPr id="4" name="Picture 3" descr="A graphic shows processes within various company departments.">
            <a:extLst>
              <a:ext uri="{FF2B5EF4-FFF2-40B4-BE49-F238E27FC236}">
                <a16:creationId xmlns:a16="http://schemas.microsoft.com/office/drawing/2014/main" id="{B88B4A57-D3E9-4BD7-A4E7-811509E3F17D}"/>
              </a:ext>
            </a:extLst>
          </p:cNvPr>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16812" t="5556" r="12379" b="4033"/>
          <a:stretch/>
        </p:blipFill>
        <p:spPr>
          <a:xfrm>
            <a:off x="3581400" y="838200"/>
            <a:ext cx="5424786" cy="5715000"/>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Grp="1" noChangeArrowheads="1"/>
          </p:cNvSpPr>
          <p:nvPr>
            <p:ph type="title"/>
          </p:nvPr>
        </p:nvSpPr>
        <p:spPr/>
        <p:txBody>
          <a:bodyPr>
            <a:normAutofit fontScale="90000"/>
          </a:bodyPr>
          <a:lstStyle/>
          <a:p>
            <a:r>
              <a:rPr lang="en-US" dirty="0">
                <a:solidFill>
                  <a:srgbClr val="C00000"/>
                </a:solidFill>
              </a:rPr>
              <a:t>Figure 2.22 Five Steps in the Order-to-Delivery Business Process</a:t>
            </a:r>
            <a:endParaRPr lang="en-US" dirty="0">
              <a:solidFill>
                <a:schemeClr val="tx1"/>
              </a:solidFill>
            </a:endParaRPr>
          </a:p>
        </p:txBody>
      </p:sp>
      <p:pic>
        <p:nvPicPr>
          <p:cNvPr id="3074" name="Picture 2" descr="Activities are listed for each step showing relationships to functional departments."/>
          <p:cNvPicPr>
            <a:picLocks noChangeAspect="1" noChangeArrowheads="1"/>
          </p:cNvPicPr>
          <p:nvPr/>
        </p:nvPicPr>
        <p:blipFill>
          <a:blip r:embed="rId3" cstate="print"/>
          <a:srcRect/>
          <a:stretch>
            <a:fillRect/>
          </a:stretch>
        </p:blipFill>
        <p:spPr bwMode="auto">
          <a:xfrm>
            <a:off x="0" y="2057400"/>
            <a:ext cx="9144000" cy="3465576"/>
          </a:xfrm>
          <a:prstGeom prst="rect">
            <a:avLst/>
          </a:prstGeom>
          <a:noFill/>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2"/>
          <p:cNvSpPr>
            <a:spLocks noGrp="1" noChangeArrowheads="1"/>
          </p:cNvSpPr>
          <p:nvPr>
            <p:ph type="title"/>
          </p:nvPr>
        </p:nvSpPr>
        <p:spPr/>
        <p:txBody>
          <a:bodyPr>
            <a:normAutofit fontScale="90000"/>
          </a:bodyPr>
          <a:lstStyle/>
          <a:p>
            <a:r>
              <a:rPr lang="en-US" dirty="0">
                <a:solidFill>
                  <a:srgbClr val="C00000"/>
                </a:solidFill>
              </a:rPr>
              <a:t>Figure 2.23 Customer-Facing, Industry-Specific, and Business-Facing Processes</a:t>
            </a:r>
            <a:endParaRPr lang="en-US" dirty="0">
              <a:solidFill>
                <a:schemeClr val="tx1"/>
              </a:solidFill>
            </a:endParaRPr>
          </a:p>
        </p:txBody>
      </p:sp>
      <p:sp>
        <p:nvSpPr>
          <p:cNvPr id="40963" name="Rectangle 3"/>
          <p:cNvSpPr>
            <a:spLocks noGrp="1" noChangeArrowheads="1"/>
          </p:cNvSpPr>
          <p:nvPr>
            <p:ph sz="half" idx="1"/>
          </p:nvPr>
        </p:nvSpPr>
        <p:spPr>
          <a:xfrm>
            <a:off x="457200" y="1447800"/>
            <a:ext cx="4038600" cy="5082540"/>
          </a:xfrm>
        </p:spPr>
        <p:txBody>
          <a:bodyPr/>
          <a:lstStyle/>
          <a:p>
            <a:pPr eaLnBrk="1" hangingPunct="1">
              <a:spcBef>
                <a:spcPts val="600"/>
              </a:spcBef>
              <a:spcAft>
                <a:spcPts val="1200"/>
              </a:spcAft>
            </a:pPr>
            <a:r>
              <a:rPr lang="en-US" sz="2800" b="1" dirty="0"/>
              <a:t>Customer facing process </a:t>
            </a:r>
            <a:r>
              <a:rPr lang="en-US" sz="2800" i="1" dirty="0"/>
              <a:t>-</a:t>
            </a:r>
            <a:r>
              <a:rPr lang="en-US" sz="2800" b="1" i="1" dirty="0"/>
              <a:t> </a:t>
            </a:r>
            <a:r>
              <a:rPr lang="en-US" sz="2800" dirty="0"/>
              <a:t>Results in a product or service that is received by an organization’s external customer</a:t>
            </a:r>
          </a:p>
        </p:txBody>
      </p:sp>
      <p:sp>
        <p:nvSpPr>
          <p:cNvPr id="10" name="Content Placeholder 9"/>
          <p:cNvSpPr>
            <a:spLocks noGrp="1"/>
          </p:cNvSpPr>
          <p:nvPr>
            <p:ph sz="half" idx="2"/>
          </p:nvPr>
        </p:nvSpPr>
        <p:spPr>
          <a:xfrm>
            <a:off x="4648200" y="1447800"/>
            <a:ext cx="4038600" cy="5082540"/>
          </a:xfrm>
        </p:spPr>
        <p:txBody>
          <a:bodyPr/>
          <a:lstStyle/>
          <a:p>
            <a:r>
              <a:rPr lang="en-US" sz="2800" b="1" dirty="0"/>
              <a:t>Business facing process </a:t>
            </a:r>
            <a:r>
              <a:rPr lang="en-US" sz="2800" dirty="0"/>
              <a:t>-</a:t>
            </a:r>
            <a:r>
              <a:rPr lang="en-US" sz="2800" b="1" i="1" dirty="0"/>
              <a:t> </a:t>
            </a:r>
            <a:r>
              <a:rPr lang="en-US" sz="2800" dirty="0"/>
              <a:t>Invisible to the external customer but essential to the effective management of the business</a:t>
            </a:r>
          </a:p>
        </p:txBody>
      </p:sp>
      <p:pic>
        <p:nvPicPr>
          <p:cNvPr id="4098" name="Picture 2" descr="A graphic provides examples for each process category."/>
          <p:cNvPicPr>
            <a:picLocks noChangeAspect="1" noChangeArrowheads="1"/>
          </p:cNvPicPr>
          <p:nvPr/>
        </p:nvPicPr>
        <p:blipFill>
          <a:blip r:embed="rId3" cstate="print"/>
          <a:srcRect/>
          <a:stretch>
            <a:fillRect/>
          </a:stretch>
        </p:blipFill>
        <p:spPr bwMode="auto">
          <a:xfrm>
            <a:off x="-102898" y="3810000"/>
            <a:ext cx="9246898" cy="2533650"/>
          </a:xfrm>
          <a:prstGeom prst="rect">
            <a:avLst/>
          </a:prstGeom>
          <a:noFill/>
        </p:spPr>
      </p:pic>
      <p:sp>
        <p:nvSpPr>
          <p:cNvPr id="12" name="Text Placeholder 11"/>
          <p:cNvSpPr>
            <a:spLocks noGrp="1"/>
          </p:cNvSpPr>
          <p:nvPr>
            <p:ph type="body" sz="quarter" idx="12"/>
          </p:nvPr>
        </p:nvSpPr>
        <p:spPr>
          <a:xfrm>
            <a:off x="3357063" y="6477000"/>
            <a:ext cx="2429874" cy="152400"/>
          </a:xfrm>
        </p:spPr>
        <p:txBody>
          <a:bodyPr/>
          <a:lstStyle/>
          <a:p>
            <a:r>
              <a:rPr lang="en-US" dirty="0" smtClean="0">
                <a:hlinkClick r:id="rId4" action="ppaction://hlinksldjump"/>
              </a:rPr>
              <a:t>G</a:t>
            </a:r>
            <a:r>
              <a:rPr lang="en-US" dirty="0" smtClean="0"/>
              <a:t>rand important</a:t>
            </a:r>
            <a:endParaRPr lang="en-US" dirty="0">
              <a:hlinkClick r:id="rId4" action="ppaction://hlinksldjump"/>
            </a:endParaRPr>
          </a:p>
        </p:txBody>
      </p:sp>
      <p:sp>
        <p:nvSpPr>
          <p:cNvPr id="9" name="Text Placeholder 8"/>
          <p:cNvSpPr>
            <a:spLocks noGrp="1"/>
          </p:cNvSpPr>
          <p:nvPr>
            <p:ph type="body" sz="quarter" idx="11"/>
          </p:nvPr>
        </p:nvSpPr>
        <p:spPr/>
        <p:txBody>
          <a:bodyPr/>
          <a:lstStyle/>
          <a:p>
            <a:endParaRPr lang="en-US" dirty="0">
              <a:hlinkClick r:id="" action="ppaction://noaction"/>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342900" y="0"/>
            <a:ext cx="8458200" cy="6986528"/>
          </a:xfrm>
          <a:prstGeom prst="rect">
            <a:avLst/>
          </a:prstGeom>
        </p:spPr>
        <p:txBody>
          <a:bodyPr wrap="square">
            <a:spAutoFit/>
          </a:bodyPr>
          <a:lstStyle/>
          <a:p>
            <a:r>
              <a:rPr lang="en-US" altLang="zh-TW" sz="2400" b="1" dirty="0"/>
              <a:t>GREAT BUSINESS DECISIONS – Richard Sears Decides to Sell Products Through a Catalog</a:t>
            </a:r>
            <a:endParaRPr lang="en-US" altLang="zh-TW" sz="2400" dirty="0"/>
          </a:p>
          <a:p>
            <a:r>
              <a:rPr lang="en-US" altLang="zh-TW" sz="2400" dirty="0" smtClean="0"/>
              <a:t>Sears Roebuck</a:t>
            </a:r>
            <a:r>
              <a:rPr lang="zh-TW" altLang="en-US" sz="2400" dirty="0" smtClean="0"/>
              <a:t>幸運</a:t>
            </a:r>
            <a:r>
              <a:rPr lang="zh-TW" altLang="en-US" sz="2400" dirty="0"/>
              <a:t>地發現了</a:t>
            </a:r>
            <a:r>
              <a:rPr lang="zh-TW" altLang="en-US" sz="2400" dirty="0" smtClean="0"/>
              <a:t>一個巨大</a:t>
            </a:r>
            <a:r>
              <a:rPr lang="zh-TW" altLang="en-US" sz="2400" dirty="0"/>
              <a:t>未開發市場，從而改變了整個行業的形態。 </a:t>
            </a:r>
            <a:endParaRPr lang="en-US" altLang="zh-TW" sz="2400" dirty="0" smtClean="0"/>
          </a:p>
          <a:p>
            <a:endParaRPr lang="en-US" altLang="zh-TW" sz="2000" dirty="0" smtClean="0"/>
          </a:p>
          <a:p>
            <a:r>
              <a:rPr lang="zh-TW" altLang="en-US" sz="2000" dirty="0" smtClean="0"/>
              <a:t>在</a:t>
            </a:r>
            <a:r>
              <a:rPr lang="en-US" altLang="zh-TW" sz="2000" dirty="0"/>
              <a:t>1880</a:t>
            </a:r>
            <a:r>
              <a:rPr lang="zh-TW" altLang="en-US" sz="2000" dirty="0"/>
              <a:t>年代，大約</a:t>
            </a:r>
            <a:r>
              <a:rPr lang="en-US" altLang="zh-TW" sz="2000" dirty="0"/>
              <a:t>65</a:t>
            </a:r>
            <a:r>
              <a:rPr lang="zh-TW" altLang="en-US" sz="2000" dirty="0"/>
              <a:t>％的人口（</a:t>
            </a:r>
            <a:r>
              <a:rPr lang="en-US" altLang="zh-TW" sz="2000" dirty="0"/>
              <a:t>5800</a:t>
            </a:r>
            <a:r>
              <a:rPr lang="zh-TW" altLang="en-US" sz="2000" dirty="0"/>
              <a:t>萬）居住在農村地區。 </a:t>
            </a:r>
            <a:r>
              <a:rPr lang="en-US" altLang="zh-TW" sz="2000" dirty="0" smtClean="0"/>
              <a:t>Richard Sears</a:t>
            </a:r>
            <a:r>
              <a:rPr lang="zh-TW" altLang="en-US" sz="2000" dirty="0" smtClean="0"/>
              <a:t>居住</a:t>
            </a:r>
            <a:r>
              <a:rPr lang="zh-TW" altLang="en-US" sz="2000" dirty="0"/>
              <a:t>在明尼蘇達州</a:t>
            </a:r>
            <a:r>
              <a:rPr lang="zh-TW" altLang="en-US" sz="2000" dirty="0" smtClean="0"/>
              <a:t>的</a:t>
            </a:r>
            <a:r>
              <a:rPr lang="en-US" altLang="zh-TW" sz="2000" dirty="0" smtClean="0"/>
              <a:t>North Redwood</a:t>
            </a:r>
            <a:r>
              <a:rPr lang="zh-TW" altLang="en-US" sz="2000" dirty="0" smtClean="0"/>
              <a:t>，是</a:t>
            </a:r>
            <a:r>
              <a:rPr lang="en-US" altLang="zh-TW" sz="2000" dirty="0" smtClean="0"/>
              <a:t>Minneapolis</a:t>
            </a:r>
            <a:r>
              <a:rPr lang="zh-TW" altLang="en-US" sz="2000" dirty="0" smtClean="0"/>
              <a:t>和</a:t>
            </a:r>
            <a:r>
              <a:rPr lang="en-US" altLang="zh-TW" sz="2000" dirty="0" smtClean="0"/>
              <a:t>St</a:t>
            </a:r>
            <a:r>
              <a:rPr lang="en-US" altLang="zh-TW" sz="2000" dirty="0"/>
              <a:t>. </a:t>
            </a:r>
            <a:r>
              <a:rPr lang="en-US" altLang="zh-TW" sz="2000" dirty="0" smtClean="0"/>
              <a:t>Louis</a:t>
            </a:r>
            <a:r>
              <a:rPr lang="zh-TW" altLang="en-US" sz="2000" dirty="0" smtClean="0"/>
              <a:t>火車站的經理人。 </a:t>
            </a:r>
            <a:r>
              <a:rPr lang="zh-TW" altLang="en-US" sz="2000" dirty="0"/>
              <a:t>當火車通過時，</a:t>
            </a:r>
            <a:r>
              <a:rPr lang="en-US" altLang="zh-TW" sz="2000" dirty="0"/>
              <a:t>Sears</a:t>
            </a:r>
            <a:r>
              <a:rPr lang="zh-TW" altLang="en-US" sz="2000" dirty="0"/>
              <a:t>開始交易木材，煤炭和手錶等產品。 </a:t>
            </a:r>
            <a:r>
              <a:rPr lang="en-US" altLang="zh-TW" sz="2000" dirty="0" smtClean="0"/>
              <a:t>Sears</a:t>
            </a:r>
            <a:r>
              <a:rPr lang="zh-TW" altLang="en-US" sz="2000" dirty="0" smtClean="0"/>
              <a:t>於</a:t>
            </a:r>
            <a:r>
              <a:rPr lang="en-US" altLang="zh-TW" sz="2000" dirty="0"/>
              <a:t>1893</a:t>
            </a:r>
            <a:r>
              <a:rPr lang="zh-TW" altLang="en-US" sz="2000" dirty="0"/>
              <a:t>年移居芝加哥，並</a:t>
            </a:r>
            <a:r>
              <a:rPr lang="zh-TW" altLang="en-US" sz="2000" dirty="0" smtClean="0"/>
              <a:t>與</a:t>
            </a:r>
            <a:r>
              <a:rPr lang="en-US" altLang="zh-TW" sz="2000" dirty="0" smtClean="0"/>
              <a:t>Roebuck</a:t>
            </a:r>
            <a:r>
              <a:rPr lang="zh-TW" altLang="en-US" sz="2000" dirty="0"/>
              <a:t>合夥成立了</a:t>
            </a:r>
            <a:r>
              <a:rPr lang="en-US" altLang="zh-TW" sz="2000" dirty="0"/>
              <a:t>Sears</a:t>
            </a:r>
            <a:r>
              <a:rPr lang="zh-TW" altLang="en-US" sz="2000" dirty="0"/>
              <a:t>＆</a:t>
            </a:r>
            <a:r>
              <a:rPr lang="en-US" altLang="zh-TW" sz="2000" dirty="0"/>
              <a:t>Roebuck</a:t>
            </a:r>
            <a:r>
              <a:rPr lang="zh-TW" altLang="en-US" sz="2000" dirty="0"/>
              <a:t>公司。 該公司首先</a:t>
            </a:r>
            <a:r>
              <a:rPr lang="zh-TW" altLang="en-US" sz="2000" dirty="0" smtClean="0"/>
              <a:t>發行</a:t>
            </a:r>
            <a:r>
              <a:rPr lang="en-US" altLang="zh-TW" sz="2000" dirty="0" smtClean="0"/>
              <a:t>32</a:t>
            </a:r>
            <a:r>
              <a:rPr lang="zh-TW" altLang="en-US" sz="2000" dirty="0"/>
              <a:t>頁的商品目錄，銷售鐘錶和珠寶。 到</a:t>
            </a:r>
            <a:r>
              <a:rPr lang="en-US" altLang="zh-TW" sz="2000" dirty="0"/>
              <a:t>1895</a:t>
            </a:r>
            <a:r>
              <a:rPr lang="zh-TW" altLang="en-US" sz="2000" dirty="0"/>
              <a:t>年，目錄已達</a:t>
            </a:r>
            <a:r>
              <a:rPr lang="en-US" altLang="zh-TW" sz="2000" dirty="0"/>
              <a:t>532</a:t>
            </a:r>
            <a:r>
              <a:rPr lang="zh-TW" altLang="en-US" sz="2000" dirty="0"/>
              <a:t>頁，涵蓋了從漁具到玻璃器皿的所有內容。 </a:t>
            </a:r>
            <a:r>
              <a:rPr lang="en-US" altLang="zh-TW" sz="2000" dirty="0"/>
              <a:t>1893</a:t>
            </a:r>
            <a:r>
              <a:rPr lang="zh-TW" altLang="en-US" sz="2000" dirty="0"/>
              <a:t>年，銷售額達到</a:t>
            </a:r>
            <a:r>
              <a:rPr lang="en-US" altLang="zh-TW" sz="2000" dirty="0"/>
              <a:t>40</a:t>
            </a:r>
            <a:r>
              <a:rPr lang="zh-TW" altLang="en-US" sz="2000" dirty="0"/>
              <a:t>萬美元，到</a:t>
            </a:r>
            <a:r>
              <a:rPr lang="en-US" altLang="zh-TW" sz="2000" dirty="0"/>
              <a:t>1895</a:t>
            </a:r>
            <a:r>
              <a:rPr lang="zh-TW" altLang="en-US" sz="2000" dirty="0"/>
              <a:t>年，銷售額突破了</a:t>
            </a:r>
            <a:r>
              <a:rPr lang="en-US" altLang="zh-TW" sz="2000" dirty="0"/>
              <a:t>75</a:t>
            </a:r>
            <a:r>
              <a:rPr lang="zh-TW" altLang="en-US" sz="2000" dirty="0"/>
              <a:t>萬美元</a:t>
            </a:r>
            <a:r>
              <a:rPr lang="zh-TW" altLang="en-US" sz="2000" dirty="0" smtClean="0"/>
              <a:t>。</a:t>
            </a:r>
            <a:endParaRPr lang="en-US" altLang="zh-TW" sz="2000" dirty="0" smtClean="0"/>
          </a:p>
          <a:p>
            <a:endParaRPr lang="en-US" altLang="zh-TW" sz="2000" dirty="0" smtClean="0"/>
          </a:p>
          <a:p>
            <a:r>
              <a:rPr lang="en-US" altLang="zh-TW" sz="2000" dirty="0" smtClean="0"/>
              <a:t>Sears</a:t>
            </a:r>
            <a:r>
              <a:rPr lang="zh-TW" altLang="en-US" sz="2000" dirty="0" smtClean="0"/>
              <a:t>發明</a:t>
            </a:r>
            <a:r>
              <a:rPr lang="zh-TW" altLang="en-US" sz="2000" dirty="0"/>
              <a:t>了許多仍在使用的新營銷活動和概念，包括對將</a:t>
            </a:r>
            <a:r>
              <a:rPr lang="zh-TW" altLang="en-US" sz="2000" dirty="0" smtClean="0"/>
              <a:t>目錄傳遞</a:t>
            </a:r>
            <a:r>
              <a:rPr lang="zh-TW" altLang="en-US" sz="2000" dirty="0"/>
              <a:t>給</a:t>
            </a:r>
            <a:r>
              <a:rPr lang="zh-TW" altLang="en-US" sz="2000" dirty="0" smtClean="0"/>
              <a:t>親朋好友顧客</a:t>
            </a:r>
            <a:r>
              <a:rPr lang="zh-TW" altLang="en-US" sz="2000" dirty="0"/>
              <a:t>的一系列獎勵</a:t>
            </a:r>
            <a:r>
              <a:rPr lang="zh-TW" altLang="en-US" sz="2000" dirty="0" smtClean="0"/>
              <a:t>（忠誠度</a:t>
            </a:r>
            <a:r>
              <a:rPr lang="zh-TW" altLang="en-US" sz="2000" dirty="0"/>
              <a:t>計劃）。 西爾斯公司是最早認識到建立牢固的客戶關係的重要性的公司之一。 西爾</a:t>
            </a:r>
            <a:r>
              <a:rPr lang="zh-TW" altLang="en-US" sz="2000" dirty="0" smtClean="0"/>
              <a:t>斯的</a:t>
            </a:r>
            <a:r>
              <a:rPr lang="zh-TW" altLang="en-US" sz="2000" dirty="0"/>
              <a:t>忠誠度計劃為每位客戶提供了</a:t>
            </a:r>
            <a:r>
              <a:rPr lang="en-US" altLang="zh-TW" sz="2000" dirty="0"/>
              <a:t>24</a:t>
            </a:r>
            <a:r>
              <a:rPr lang="zh-TW" altLang="en-US" sz="2000" dirty="0"/>
              <a:t>份產品</a:t>
            </a:r>
            <a:r>
              <a:rPr lang="zh-TW" altLang="en-US" sz="2000" dirty="0" smtClean="0"/>
              <a:t>目錄，</a:t>
            </a:r>
            <a:r>
              <a:rPr lang="zh-TW" altLang="en-US" sz="2000" dirty="0"/>
              <a:t>以供分發，每當新客戶從其中一個產品目錄下訂單時，該客戶都會產生積分。 西爾斯目錄成為營</a:t>
            </a:r>
            <a:r>
              <a:rPr lang="zh-TW" altLang="en-US" sz="2000" dirty="0" smtClean="0"/>
              <a:t>銷典型。 </a:t>
            </a:r>
            <a:r>
              <a:rPr lang="zh-TW" altLang="en-US" sz="2000" dirty="0"/>
              <a:t>它把世界帶到了偏僻的農場，是新消費者的盛宴。 整個世界都可以通過</a:t>
            </a:r>
            <a:r>
              <a:rPr lang="en-US" altLang="zh-TW" sz="2000" dirty="0"/>
              <a:t>Sears</a:t>
            </a:r>
            <a:r>
              <a:rPr lang="zh-TW" altLang="en-US" sz="2000" dirty="0"/>
              <a:t>目錄獲得，並且可以交付到最遙遠的門階。</a:t>
            </a:r>
            <a:r>
              <a:rPr lang="zh-TW" altLang="en-US" sz="1200" dirty="0"/>
              <a:t>從</a:t>
            </a:r>
            <a:r>
              <a:rPr lang="en-US" altLang="zh-TW" sz="1200" dirty="0"/>
              <a:t>1925</a:t>
            </a:r>
            <a:r>
              <a:rPr lang="zh-TW" altLang="en-US" sz="1200" dirty="0"/>
              <a:t>年開始</a:t>
            </a:r>
            <a:r>
              <a:rPr lang="en-US" altLang="zh-TW" sz="1200" dirty="0"/>
              <a:t>,</a:t>
            </a:r>
            <a:r>
              <a:rPr lang="zh-TW" altLang="en-US" sz="1200" dirty="0"/>
              <a:t>西爾斯公司開始進入百貨商店的</a:t>
            </a:r>
            <a:r>
              <a:rPr lang="zh-TW" altLang="en-US" sz="1200" dirty="0" smtClean="0"/>
              <a:t>經營，曾是</a:t>
            </a:r>
            <a:r>
              <a:rPr lang="zh-TW" altLang="en-US" sz="1200" dirty="0"/>
              <a:t>世界</a:t>
            </a:r>
            <a:r>
              <a:rPr lang="en-US" altLang="zh-TW" sz="1200" dirty="0"/>
              <a:t>500</a:t>
            </a:r>
            <a:r>
              <a:rPr lang="zh-TW" altLang="en-US" sz="1200" dirty="0"/>
              <a:t>強</a:t>
            </a:r>
            <a:r>
              <a:rPr lang="zh-TW" altLang="en-US" sz="1200" dirty="0" smtClean="0"/>
              <a:t>企業，</a:t>
            </a:r>
            <a:r>
              <a:rPr lang="en-US" altLang="zh-TW" sz="1200" dirty="0" smtClean="0"/>
              <a:t>2018</a:t>
            </a:r>
            <a:r>
              <a:rPr lang="zh-TW" altLang="en-US" sz="1200" dirty="0"/>
              <a:t>聲請破產</a:t>
            </a:r>
            <a:endParaRPr lang="en-US" altLang="zh-TW" sz="1200" dirty="0"/>
          </a:p>
          <a:p>
            <a:pPr>
              <a:buFontTx/>
              <a:buNone/>
            </a:pPr>
            <a:endParaRPr lang="en-US" altLang="zh-TW" sz="2000" dirty="0"/>
          </a:p>
        </p:txBody>
      </p:sp>
    </p:spTree>
    <p:extLst>
      <p:ext uri="{BB962C8B-B14F-4D97-AF65-F5344CB8AC3E}">
        <p14:creationId xmlns:p14="http://schemas.microsoft.com/office/powerpoint/2010/main" val="2830533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2.24 BPMN Notation </a:t>
            </a:r>
            <a:r>
              <a:rPr lang="en-US" sz="2000" dirty="0">
                <a:solidFill>
                  <a:srgbClr val="C00000"/>
                </a:solidFill>
              </a:rPr>
              <a:t>1 of 2</a:t>
            </a:r>
            <a:endParaRPr lang="en-US" sz="3600" dirty="0"/>
          </a:p>
        </p:txBody>
      </p:sp>
      <p:graphicFrame>
        <p:nvGraphicFramePr>
          <p:cNvPr id="10" name="Content Placeholder 9"/>
          <p:cNvGraphicFramePr>
            <a:graphicFrameLocks noGrp="1"/>
          </p:cNvGraphicFramePr>
          <p:nvPr>
            <p:ph idx="1"/>
          </p:nvPr>
        </p:nvGraphicFramePr>
        <p:xfrm>
          <a:off x="457200" y="1295400"/>
          <a:ext cx="8229600" cy="4632960"/>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142240">
                <a:tc>
                  <a:txBody>
                    <a:bodyPr/>
                    <a:lstStyle/>
                    <a:p>
                      <a:r>
                        <a:rPr lang="en-US" sz="2200" dirty="0"/>
                        <a:t>Symbol</a:t>
                      </a:r>
                    </a:p>
                  </a:txBody>
                  <a:tcPr/>
                </a:tc>
                <a:tc>
                  <a:txBody>
                    <a:bodyPr/>
                    <a:lstStyle/>
                    <a:p>
                      <a:r>
                        <a:rPr lang="en-US" sz="2200" dirty="0"/>
                        <a:t>Description</a:t>
                      </a:r>
                    </a:p>
                  </a:txBody>
                  <a:tcPr/>
                </a:tc>
                <a:extLst>
                  <a:ext uri="{0D108BD9-81ED-4DB2-BD59-A6C34878D82A}">
                    <a16:rowId xmlns:a16="http://schemas.microsoft.com/office/drawing/2014/main" val="10000"/>
                  </a:ext>
                </a:extLst>
              </a:tr>
              <a:tr h="370840">
                <a:tc>
                  <a:txBody>
                    <a:bodyPr/>
                    <a:lstStyle/>
                    <a:p>
                      <a:r>
                        <a:rPr lang="en-US" sz="2200" dirty="0"/>
                        <a:t>Event</a:t>
                      </a:r>
                    </a:p>
                  </a:txBody>
                  <a:tcPr/>
                </a:tc>
                <a:tc>
                  <a:txBody>
                    <a:bodyPr/>
                    <a:lstStyle/>
                    <a:p>
                      <a:r>
                        <a:rPr lang="en-US" sz="2200" dirty="0"/>
                        <a:t>BPMN event is anything that happens during the course of a business process. An event is represented by a circle in a business process model. In</a:t>
                      </a:r>
                      <a:r>
                        <a:rPr lang="en-US" sz="2200" baseline="0" dirty="0"/>
                        <a:t> Figure 2.25</a:t>
                      </a:r>
                      <a:r>
                        <a:rPr lang="en-US" sz="2200" dirty="0"/>
                        <a:t>, the events include customer requests, time requests, or the end of the process.</a:t>
                      </a:r>
                    </a:p>
                  </a:txBody>
                  <a:tcPr/>
                </a:tc>
                <a:extLst>
                  <a:ext uri="{0D108BD9-81ED-4DB2-BD59-A6C34878D82A}">
                    <a16:rowId xmlns:a16="http://schemas.microsoft.com/office/drawing/2014/main" val="10001"/>
                  </a:ext>
                </a:extLst>
              </a:tr>
              <a:tr h="370840">
                <a:tc>
                  <a:txBody>
                    <a:bodyPr/>
                    <a:lstStyle/>
                    <a:p>
                      <a:r>
                        <a:rPr lang="en-US" sz="2200" dirty="0"/>
                        <a:t>Activity</a:t>
                      </a:r>
                    </a:p>
                  </a:txBody>
                  <a:tcPr/>
                </a:tc>
                <a:tc>
                  <a:txBody>
                    <a:bodyPr/>
                    <a:lstStyle/>
                    <a:p>
                      <a:r>
                        <a:rPr lang="en-US" sz="2200" dirty="0"/>
                        <a:t>BPMN activity is a task in a business process. An activity is any work that is being performed in a process. An activity is represented by a rounded-corner rectangle in a business process model. In</a:t>
                      </a:r>
                      <a:r>
                        <a:rPr lang="en-US" sz="2200" baseline="0" dirty="0"/>
                        <a:t> Figure 2.25</a:t>
                      </a:r>
                      <a:r>
                        <a:rPr lang="en-US" sz="2200" dirty="0"/>
                        <a:t>, the activities include checking availability, picking up the customers, and confirming the booking</a:t>
                      </a:r>
                    </a:p>
                  </a:txBody>
                  <a:tcPr/>
                </a:tc>
                <a:extLst>
                  <a:ext uri="{0D108BD9-81ED-4DB2-BD59-A6C34878D82A}">
                    <a16:rowId xmlns:a16="http://schemas.microsoft.com/office/drawing/2014/main" val="10002"/>
                  </a:ext>
                </a:extLst>
              </a:tr>
            </a:tbl>
          </a:graphicData>
        </a:graphic>
      </p:graphicFrame>
      <p:pic>
        <p:nvPicPr>
          <p:cNvPr id="5122" name="Picture 2" descr="An image of a circle represents an event."/>
          <p:cNvPicPr>
            <a:picLocks noChangeAspect="1" noChangeArrowheads="1"/>
          </p:cNvPicPr>
          <p:nvPr/>
        </p:nvPicPr>
        <p:blipFill>
          <a:blip r:embed="rId3" cstate="print"/>
          <a:srcRect/>
          <a:stretch>
            <a:fillRect/>
          </a:stretch>
        </p:blipFill>
        <p:spPr bwMode="auto">
          <a:xfrm>
            <a:off x="914400" y="2286000"/>
            <a:ext cx="1220788" cy="958338"/>
          </a:xfrm>
          <a:prstGeom prst="rect">
            <a:avLst/>
          </a:prstGeom>
          <a:noFill/>
        </p:spPr>
      </p:pic>
      <p:pic>
        <p:nvPicPr>
          <p:cNvPr id="5123" name="Picture 3" descr="An image of a square represents activity."/>
          <p:cNvPicPr>
            <a:picLocks noChangeAspect="1" noChangeArrowheads="1"/>
          </p:cNvPicPr>
          <p:nvPr/>
        </p:nvPicPr>
        <p:blipFill>
          <a:blip r:embed="rId4" cstate="print"/>
          <a:srcRect/>
          <a:stretch>
            <a:fillRect/>
          </a:stretch>
        </p:blipFill>
        <p:spPr bwMode="auto">
          <a:xfrm>
            <a:off x="1066800" y="4648200"/>
            <a:ext cx="770906" cy="649925"/>
          </a:xfrm>
          <a:prstGeom prst="rect">
            <a:avLst/>
          </a:prstGeom>
          <a:noFill/>
        </p:spPr>
      </p:pic>
      <p:sp>
        <p:nvSpPr>
          <p:cNvPr id="7" name="Text Placeholder 6"/>
          <p:cNvSpPr>
            <a:spLocks noGrp="1"/>
          </p:cNvSpPr>
          <p:nvPr>
            <p:ph type="body" sz="quarter" idx="12"/>
          </p:nvPr>
        </p:nvSpPr>
        <p:spPr/>
        <p:txBody>
          <a:bodyPr/>
          <a:lstStyle/>
          <a:p>
            <a:endParaRPr lang="en-US" dirty="0"/>
          </a:p>
        </p:txBody>
      </p:sp>
      <p:sp>
        <p:nvSpPr>
          <p:cNvPr id="9" name="Text Placeholder 8"/>
          <p:cNvSpPr>
            <a:spLocks noGrp="1"/>
          </p:cNvSpPr>
          <p:nvPr>
            <p:ph type="body" sz="quarter" idx="11"/>
          </p:nvPr>
        </p:nvSpPr>
        <p:spPr/>
        <p:txBody>
          <a:bodyPr/>
          <a:lstStyle/>
          <a:p>
            <a:r>
              <a:rPr lang="en-US" dirty="0">
                <a:hlinkClick r:id="" action="ppaction://noaction"/>
              </a:rPr>
              <a:t>Jump to long image description</a:t>
            </a:r>
          </a:p>
        </p:txBody>
      </p:sp>
    </p:spTree>
    <p:extLst>
      <p:ext uri="{BB962C8B-B14F-4D97-AF65-F5344CB8AC3E}">
        <p14:creationId xmlns:p14="http://schemas.microsoft.com/office/powerpoint/2010/main" val="235342169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2.24 BPMN Notation </a:t>
            </a:r>
            <a:r>
              <a:rPr lang="en-US" sz="2000" dirty="0">
                <a:solidFill>
                  <a:srgbClr val="C00000"/>
                </a:solidFill>
              </a:rPr>
              <a:t>2 of 2</a:t>
            </a:r>
            <a:endParaRPr lang="en-US" sz="3600" dirty="0"/>
          </a:p>
        </p:txBody>
      </p:sp>
      <p:graphicFrame>
        <p:nvGraphicFramePr>
          <p:cNvPr id="10" name="Content Placeholder 9"/>
          <p:cNvGraphicFramePr>
            <a:graphicFrameLocks noGrp="1"/>
          </p:cNvGraphicFramePr>
          <p:nvPr>
            <p:ph idx="1"/>
          </p:nvPr>
        </p:nvGraphicFramePr>
        <p:xfrm>
          <a:off x="457200" y="1295400"/>
          <a:ext cx="8229600" cy="4632960"/>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70840">
                <a:tc>
                  <a:txBody>
                    <a:bodyPr/>
                    <a:lstStyle/>
                    <a:p>
                      <a:r>
                        <a:rPr lang="en-US" sz="2200" dirty="0"/>
                        <a:t>Symbol</a:t>
                      </a:r>
                    </a:p>
                  </a:txBody>
                  <a:tcPr/>
                </a:tc>
                <a:tc>
                  <a:txBody>
                    <a:bodyPr/>
                    <a:lstStyle/>
                    <a:p>
                      <a:r>
                        <a:rPr lang="en-US" sz="2200" dirty="0"/>
                        <a:t>Description</a:t>
                      </a:r>
                    </a:p>
                  </a:txBody>
                  <a:tcPr/>
                </a:tc>
                <a:extLst>
                  <a:ext uri="{0D108BD9-81ED-4DB2-BD59-A6C34878D82A}">
                    <a16:rowId xmlns:a16="http://schemas.microsoft.com/office/drawing/2014/main" val="10000"/>
                  </a:ext>
                </a:extLst>
              </a:tr>
              <a:tr h="370840">
                <a:tc>
                  <a:txBody>
                    <a:bodyPr/>
                    <a:lstStyle/>
                    <a:p>
                      <a:r>
                        <a:rPr lang="en-US" sz="2200" dirty="0"/>
                        <a:t>Gateway</a:t>
                      </a:r>
                    </a:p>
                  </a:txBody>
                  <a:tcPr/>
                </a:tc>
                <a:tc>
                  <a:txBody>
                    <a:bodyPr/>
                    <a:lstStyle/>
                    <a:p>
                      <a:r>
                        <a:rPr lang="en-US" sz="2200" dirty="0"/>
                        <a:t>BPMN gateway is used to control the flow of a process. Gateways handle the forking, merging, and joining of paths within a process. Gateways are represented by a diamond shape in a business process model. In Figure 2.25, the gateways include determining availability status or accepting/declining the request.</a:t>
                      </a:r>
                    </a:p>
                  </a:txBody>
                  <a:tcPr/>
                </a:tc>
                <a:extLst>
                  <a:ext uri="{0D108BD9-81ED-4DB2-BD59-A6C34878D82A}">
                    <a16:rowId xmlns:a16="http://schemas.microsoft.com/office/drawing/2014/main" val="10001"/>
                  </a:ext>
                </a:extLst>
              </a:tr>
              <a:tr h="370840">
                <a:tc>
                  <a:txBody>
                    <a:bodyPr/>
                    <a:lstStyle/>
                    <a:p>
                      <a:r>
                        <a:rPr lang="en-US" sz="2200" dirty="0"/>
                        <a:t>Flow</a:t>
                      </a:r>
                    </a:p>
                  </a:txBody>
                  <a:tcPr/>
                </a:tc>
                <a:tc>
                  <a:txBody>
                    <a:bodyPr/>
                    <a:lstStyle/>
                    <a:p>
                      <a:r>
                        <a:rPr lang="en-US" sz="2200" dirty="0"/>
                        <a:t>BPMN flows display the path in which the process flows. Flows are represented by arrows in a business process model. In Figure 2.25, the arrows show the path the customer takes through the taxi cab booking process.</a:t>
                      </a:r>
                    </a:p>
                  </a:txBody>
                  <a:tcPr/>
                </a:tc>
                <a:extLst>
                  <a:ext uri="{0D108BD9-81ED-4DB2-BD59-A6C34878D82A}">
                    <a16:rowId xmlns:a16="http://schemas.microsoft.com/office/drawing/2014/main" val="10002"/>
                  </a:ext>
                </a:extLst>
              </a:tr>
            </a:tbl>
          </a:graphicData>
        </a:graphic>
      </p:graphicFrame>
      <p:pic>
        <p:nvPicPr>
          <p:cNvPr id="6146" name="Picture 2" descr="An image of a diamond represents gateway"/>
          <p:cNvPicPr>
            <a:picLocks noChangeAspect="1" noChangeArrowheads="1"/>
          </p:cNvPicPr>
          <p:nvPr/>
        </p:nvPicPr>
        <p:blipFill>
          <a:blip r:embed="rId3" cstate="print"/>
          <a:srcRect/>
          <a:stretch>
            <a:fillRect/>
          </a:stretch>
        </p:blipFill>
        <p:spPr bwMode="auto">
          <a:xfrm>
            <a:off x="914400" y="2590800"/>
            <a:ext cx="1134291" cy="923260"/>
          </a:xfrm>
          <a:prstGeom prst="rect">
            <a:avLst/>
          </a:prstGeom>
          <a:noFill/>
        </p:spPr>
      </p:pic>
      <p:pic>
        <p:nvPicPr>
          <p:cNvPr id="6147" name="Picture 3" descr="An image of an arrow represents flow."/>
          <p:cNvPicPr>
            <a:picLocks noChangeAspect="1" noChangeArrowheads="1"/>
          </p:cNvPicPr>
          <p:nvPr/>
        </p:nvPicPr>
        <p:blipFill>
          <a:blip r:embed="rId4" cstate="print"/>
          <a:srcRect/>
          <a:stretch>
            <a:fillRect/>
          </a:stretch>
        </p:blipFill>
        <p:spPr bwMode="auto">
          <a:xfrm>
            <a:off x="914400" y="4800600"/>
            <a:ext cx="1195343" cy="610328"/>
          </a:xfrm>
          <a:prstGeom prst="rect">
            <a:avLst/>
          </a:prstGeom>
          <a:noFill/>
        </p:spPr>
      </p:pic>
      <p:sp>
        <p:nvSpPr>
          <p:cNvPr id="7" name="Text Placeholder 6"/>
          <p:cNvSpPr>
            <a:spLocks noGrp="1"/>
          </p:cNvSpPr>
          <p:nvPr>
            <p:ph type="body" sz="quarter" idx="12"/>
          </p:nvPr>
        </p:nvSpPr>
        <p:spPr/>
        <p:txBody>
          <a:bodyPr/>
          <a:lstStyle/>
          <a:p>
            <a:endParaRPr lang="en-US" dirty="0"/>
          </a:p>
        </p:txBody>
      </p:sp>
      <p:sp>
        <p:nvSpPr>
          <p:cNvPr id="9" name="Text Placeholder 8"/>
          <p:cNvSpPr>
            <a:spLocks noGrp="1"/>
          </p:cNvSpPr>
          <p:nvPr>
            <p:ph type="body" sz="quarter" idx="11"/>
          </p:nvPr>
        </p:nvSpPr>
        <p:spPr/>
        <p:txBody>
          <a:bodyPr/>
          <a:lstStyle/>
          <a:p>
            <a:r>
              <a:rPr lang="en-US" dirty="0">
                <a:hlinkClick r:id="" action="ppaction://noaction"/>
              </a:rPr>
              <a:t>Jump to long image description</a:t>
            </a:r>
          </a:p>
        </p:txBody>
      </p:sp>
    </p:spTree>
    <p:extLst>
      <p:ext uri="{BB962C8B-B14F-4D97-AF65-F5344CB8AC3E}">
        <p14:creationId xmlns:p14="http://schemas.microsoft.com/office/powerpoint/2010/main" val="235342169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Grp="1" noChangeArrowheads="1"/>
          </p:cNvSpPr>
          <p:nvPr>
            <p:ph type="title"/>
          </p:nvPr>
        </p:nvSpPr>
        <p:spPr/>
        <p:txBody>
          <a:bodyPr/>
          <a:lstStyle/>
          <a:p>
            <a:r>
              <a:rPr lang="en-US" dirty="0">
                <a:solidFill>
                  <a:srgbClr val="C00000"/>
                </a:solidFill>
              </a:rPr>
              <a:t>Business Process Modeling</a:t>
            </a:r>
            <a:endParaRPr lang="en-US" sz="3600" b="1" dirty="0">
              <a:solidFill>
                <a:schemeClr val="tx1"/>
              </a:solidFill>
            </a:endParaRPr>
          </a:p>
        </p:txBody>
      </p:sp>
      <p:sp>
        <p:nvSpPr>
          <p:cNvPr id="43011" name="Rectangle 3"/>
          <p:cNvSpPr>
            <a:spLocks noGrp="1" noChangeArrowheads="1"/>
          </p:cNvSpPr>
          <p:nvPr>
            <p:ph idx="1"/>
          </p:nvPr>
        </p:nvSpPr>
        <p:spPr/>
        <p:txBody>
          <a:bodyPr/>
          <a:lstStyle/>
          <a:p>
            <a:pPr eaLnBrk="1" hangingPunct="1">
              <a:spcBef>
                <a:spcPts val="600"/>
              </a:spcBef>
              <a:spcAft>
                <a:spcPts val="1200"/>
              </a:spcAft>
            </a:pPr>
            <a:r>
              <a:rPr lang="en-US" sz="2800" b="1" dirty="0"/>
              <a:t>Business process modeling </a:t>
            </a:r>
            <a:r>
              <a:rPr lang="en-US" sz="2800" dirty="0"/>
              <a:t>(or </a:t>
            </a:r>
            <a:r>
              <a:rPr lang="en-US" sz="2800" b="1" dirty="0"/>
              <a:t>mapping</a:t>
            </a:r>
            <a:r>
              <a:rPr lang="en-US" sz="2800" dirty="0"/>
              <a:t>) - The activity of creating a detailed flow chart or process map of a work process showing its inputs, tasks, and activities, in a structured sequence</a:t>
            </a:r>
          </a:p>
          <a:p>
            <a:pPr eaLnBrk="1" hangingPunct="1">
              <a:spcBef>
                <a:spcPts val="600"/>
              </a:spcBef>
              <a:spcAft>
                <a:spcPts val="1200"/>
              </a:spcAft>
            </a:pPr>
            <a:r>
              <a:rPr lang="en-US" sz="2800" b="1" dirty="0"/>
              <a:t>Business process model - </a:t>
            </a:r>
            <a:r>
              <a:rPr lang="en-US" sz="2800" dirty="0"/>
              <a:t>A graphic description of a process, showing the sequence of process tasks, which is developed for a specific</a:t>
            </a:r>
          </a:p>
          <a:p>
            <a:pPr lvl="2">
              <a:spcBef>
                <a:spcPts val="600"/>
              </a:spcBef>
              <a:spcAft>
                <a:spcPts val="1200"/>
              </a:spcAft>
              <a:buClr>
                <a:srgbClr val="C00000"/>
              </a:buClr>
            </a:pPr>
            <a:r>
              <a:rPr lang="en-US" sz="2400" dirty="0"/>
              <a:t>As-Is process model </a:t>
            </a:r>
          </a:p>
          <a:p>
            <a:pPr lvl="2">
              <a:spcBef>
                <a:spcPts val="600"/>
              </a:spcBef>
              <a:spcAft>
                <a:spcPts val="1200"/>
              </a:spcAft>
              <a:buClr>
                <a:srgbClr val="C00000"/>
              </a:buClr>
            </a:pPr>
            <a:r>
              <a:rPr lang="en-US" sz="2400" dirty="0"/>
              <a:t>To-Be process model </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p:txBody>
          <a:bodyPr/>
          <a:lstStyle/>
          <a:p>
            <a:r>
              <a:rPr lang="en-US" sz="3400" dirty="0">
                <a:solidFill>
                  <a:srgbClr val="C00000"/>
                </a:solidFill>
              </a:rPr>
              <a:t>Figure 2.26 As-Is and To-Be Process Model for Ordering a Hamburger</a:t>
            </a:r>
            <a:endParaRPr lang="en-US" sz="3400" b="1" dirty="0">
              <a:solidFill>
                <a:schemeClr val="tx1"/>
              </a:solidFill>
            </a:endParaRPr>
          </a:p>
        </p:txBody>
      </p:sp>
      <p:pic>
        <p:nvPicPr>
          <p:cNvPr id="47107" name="Picture 5" descr="A graphic compares an as-is and a to-be model for a burger order proc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295400"/>
            <a:ext cx="8716504" cy="519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Grp="1" noChangeArrowheads="1"/>
          </p:cNvSpPr>
          <p:nvPr>
            <p:ph type="title"/>
          </p:nvPr>
        </p:nvSpPr>
        <p:spPr/>
        <p:txBody>
          <a:bodyPr/>
          <a:lstStyle/>
          <a:p>
            <a:r>
              <a:rPr lang="en-US" dirty="0">
                <a:solidFill>
                  <a:srgbClr val="C00000"/>
                </a:solidFill>
              </a:rPr>
              <a:t>Figure 2.27 As-Is Process Model for Order Fulfillment</a:t>
            </a:r>
            <a:endParaRPr lang="en-US" sz="3600" b="1" dirty="0">
              <a:solidFill>
                <a:schemeClr val="tx1"/>
              </a:solidFill>
            </a:endParaRPr>
          </a:p>
        </p:txBody>
      </p:sp>
      <p:pic>
        <p:nvPicPr>
          <p:cNvPr id="48131" name="Picture 5" descr="A graphic of a process model. Each step is aligned within a row that represents the relevant depart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447800"/>
            <a:ext cx="8420668" cy="4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solidFill>
                  <a:srgbClr val="C00000"/>
                </a:solidFill>
              </a:rPr>
              <a:t>Using MIS to Improve Business Processes</a:t>
            </a:r>
            <a:endParaRPr lang="en-US" sz="3600" b="1" dirty="0">
              <a:solidFill>
                <a:schemeClr val="tx1"/>
              </a:solidFill>
            </a:endParaRPr>
          </a:p>
        </p:txBody>
      </p:sp>
      <p:sp>
        <p:nvSpPr>
          <p:cNvPr id="49155" name="Content Placeholder 2"/>
          <p:cNvSpPr>
            <a:spLocks noGrp="1"/>
          </p:cNvSpPr>
          <p:nvPr>
            <p:ph idx="1"/>
          </p:nvPr>
        </p:nvSpPr>
        <p:spPr/>
        <p:txBody>
          <a:bodyPr/>
          <a:lstStyle/>
          <a:p>
            <a:r>
              <a:rPr lang="en-US" sz="2800" b="1" dirty="0"/>
              <a:t>Workflow</a:t>
            </a:r>
            <a:r>
              <a:rPr lang="en-US" sz="2800" dirty="0"/>
              <a:t> – Includes the tasks, activities, and responsibilities required to execute each step in a business process</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2286000" y="3228945"/>
            <a:ext cx="4572000" cy="1938992"/>
          </a:xfrm>
          <a:prstGeom prst="rect">
            <a:avLst/>
          </a:prstGeom>
        </p:spPr>
        <p:txBody>
          <a:bodyPr>
            <a:spAutoFit/>
          </a:bodyPr>
          <a:lstStyle/>
          <a:p>
            <a:pPr marL="119063" lvl="0" indent="-119063" defTabSz="914400" eaLnBrk="0" fontAlgn="base" hangingPunct="0">
              <a:spcBef>
                <a:spcPct val="30000"/>
              </a:spcBef>
              <a:spcAft>
                <a:spcPct val="0"/>
              </a:spcAft>
              <a:buFontTx/>
              <a:buChar char="•"/>
            </a:pPr>
            <a:r>
              <a:rPr lang="en-US" altLang="zh-TW" sz="2400" dirty="0">
                <a:solidFill>
                  <a:srgbClr val="000000"/>
                </a:solidFill>
                <a:latin typeface="Albertus (W1)" charset="0"/>
              </a:rPr>
              <a:t>When you understand how work flows through an organization you can identify bottlenecks, redundancies, and process issues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76400"/>
            <a:ext cx="2667000" cy="609600"/>
          </a:xfrm>
        </p:spPr>
        <p:txBody>
          <a:bodyPr/>
          <a:lstStyle/>
          <a:p>
            <a:r>
              <a:rPr lang="en-US" sz="3000" dirty="0"/>
              <a:t>Figure 2.28 For Best Results, Business Processes Should Drive MIS Choices</a:t>
            </a:r>
          </a:p>
        </p:txBody>
      </p:sp>
      <p:pic>
        <p:nvPicPr>
          <p:cNvPr id="2051" name="Picture 3" descr="A graphic shows relationship between processes and M I S."/>
          <p:cNvPicPr>
            <a:picLocks noChangeAspect="1" noChangeArrowheads="1"/>
          </p:cNvPicPr>
          <p:nvPr/>
        </p:nvPicPr>
        <p:blipFill>
          <a:blip r:embed="rId2" cstate="print"/>
          <a:srcRect/>
          <a:stretch>
            <a:fillRect/>
          </a:stretch>
        </p:blipFill>
        <p:spPr bwMode="auto">
          <a:xfrm>
            <a:off x="2821025" y="381000"/>
            <a:ext cx="6322975" cy="5633772"/>
          </a:xfrm>
          <a:prstGeom prst="rect">
            <a:avLst/>
          </a:prstGeom>
          <a:noFill/>
        </p:spPr>
      </p:pic>
      <p:sp>
        <p:nvSpPr>
          <p:cNvPr id="4" name="Text Placeholder 3"/>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Grp="1" noChangeArrowheads="1"/>
          </p:cNvSpPr>
          <p:nvPr>
            <p:ph type="title"/>
          </p:nvPr>
        </p:nvSpPr>
        <p:spPr/>
        <p:txBody>
          <a:bodyPr/>
          <a:lstStyle/>
          <a:p>
            <a:r>
              <a:rPr lang="en-US" dirty="0">
                <a:solidFill>
                  <a:srgbClr val="C00000"/>
                </a:solidFill>
              </a:rPr>
              <a:t>Figure 2.29 Primary Types of Business Process Change</a:t>
            </a:r>
            <a:endParaRPr lang="en-US" b="1" dirty="0">
              <a:solidFill>
                <a:schemeClr val="tx1"/>
              </a:solidFill>
            </a:endParaRPr>
          </a:p>
        </p:txBody>
      </p:sp>
      <p:sp>
        <p:nvSpPr>
          <p:cNvPr id="50179" name="Rectangle 3"/>
          <p:cNvSpPr>
            <a:spLocks noGrp="1" noChangeArrowheads="1"/>
          </p:cNvSpPr>
          <p:nvPr>
            <p:ph idx="1"/>
          </p:nvPr>
        </p:nvSpPr>
        <p:spPr>
          <a:xfrm>
            <a:off x="304800" y="2209800"/>
            <a:ext cx="2362200" cy="4191000"/>
          </a:xfrm>
        </p:spPr>
        <p:txBody>
          <a:bodyPr/>
          <a:lstStyle/>
          <a:p>
            <a:pPr eaLnBrk="1" hangingPunct="1"/>
            <a:r>
              <a:rPr lang="en-US" dirty="0"/>
              <a:t>Types of change an organization can achieve, along with the magnitudes of change and the potential business benefit</a:t>
            </a:r>
          </a:p>
        </p:txBody>
      </p:sp>
      <p:pic>
        <p:nvPicPr>
          <p:cNvPr id="4" name="Picture 3" descr="A graph characterizes impacts of automation, streamlining, and reengineering on an organization.">
            <a:extLst>
              <a:ext uri="{FF2B5EF4-FFF2-40B4-BE49-F238E27FC236}">
                <a16:creationId xmlns:a16="http://schemas.microsoft.com/office/drawing/2014/main" id="{21628E32-514E-46B4-948F-393584299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9480" y="1371600"/>
            <a:ext cx="6964520" cy="5320893"/>
          </a:xfrm>
          <a:prstGeom prst="rect">
            <a:avLst/>
          </a:prstGeom>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a:spLocks noGrp="1" noChangeArrowheads="1"/>
          </p:cNvSpPr>
          <p:nvPr>
            <p:ph type="title"/>
          </p:nvPr>
        </p:nvSpPr>
        <p:spPr/>
        <p:txBody>
          <a:bodyPr>
            <a:normAutofit fontScale="90000"/>
          </a:bodyPr>
          <a:lstStyle/>
          <a:p>
            <a:r>
              <a:rPr lang="en-US" dirty="0">
                <a:solidFill>
                  <a:srgbClr val="C00000"/>
                </a:solidFill>
              </a:rPr>
              <a:t>Operational Business Processes – Automation </a:t>
            </a:r>
            <a:r>
              <a:rPr lang="en-US" sz="2200" dirty="0">
                <a:solidFill>
                  <a:srgbClr val="C00000"/>
                </a:solidFill>
              </a:rPr>
              <a:t>1 of 2</a:t>
            </a:r>
            <a:endParaRPr lang="en-US" sz="2200" b="1" dirty="0">
              <a:solidFill>
                <a:schemeClr val="tx1"/>
              </a:solidFill>
            </a:endParaRPr>
          </a:p>
        </p:txBody>
      </p:sp>
      <p:sp>
        <p:nvSpPr>
          <p:cNvPr id="51203" name="Rectangle 3"/>
          <p:cNvSpPr>
            <a:spLocks noGrp="1" noChangeArrowheads="1"/>
          </p:cNvSpPr>
          <p:nvPr>
            <p:ph idx="1"/>
          </p:nvPr>
        </p:nvSpPr>
        <p:spPr/>
        <p:txBody>
          <a:bodyPr>
            <a:normAutofit/>
          </a:bodyPr>
          <a:lstStyle/>
          <a:p>
            <a:pPr>
              <a:spcBef>
                <a:spcPts val="600"/>
              </a:spcBef>
              <a:spcAft>
                <a:spcPts val="1200"/>
              </a:spcAft>
            </a:pPr>
            <a:r>
              <a:rPr lang="en-US" sz="2800" b="1" dirty="0"/>
              <a:t>Operational business processes - S</a:t>
            </a:r>
            <a:r>
              <a:rPr lang="en-US" sz="2800" dirty="0"/>
              <a:t>tatic, routine, daily business processes such as stocking inventory, checking out customers, or daily opening and closing processes</a:t>
            </a:r>
          </a:p>
          <a:p>
            <a:pPr>
              <a:spcBef>
                <a:spcPts val="600"/>
              </a:spcBef>
              <a:spcAft>
                <a:spcPts val="1200"/>
              </a:spcAft>
            </a:pPr>
            <a:r>
              <a:rPr lang="en-US" sz="2800" b="1" dirty="0"/>
              <a:t>Operationalized analytics </a:t>
            </a:r>
            <a:r>
              <a:rPr lang="en-US" sz="2800" b="1" i="1" dirty="0"/>
              <a:t>- </a:t>
            </a:r>
            <a:r>
              <a:rPr lang="en-US" sz="2800" dirty="0"/>
              <a:t>Makes analytics part of a business process</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533400" y="3581400"/>
            <a:ext cx="8153400" cy="2308324"/>
          </a:xfrm>
          <a:prstGeom prst="rect">
            <a:avLst/>
          </a:prstGeom>
        </p:spPr>
        <p:txBody>
          <a:bodyPr wrap="square">
            <a:spAutoFit/>
          </a:bodyPr>
          <a:lstStyle/>
          <a:p>
            <a:pPr marL="119063" lvl="0" indent="-119063" defTabSz="914400" fontAlgn="base">
              <a:spcBef>
                <a:spcPct val="30000"/>
              </a:spcBef>
              <a:spcAft>
                <a:spcPct val="0"/>
              </a:spcAft>
              <a:buFontTx/>
              <a:buChar char="•"/>
            </a:pPr>
            <a:r>
              <a:rPr lang="en-US" altLang="zh-TW" sz="2400" dirty="0">
                <a:solidFill>
                  <a:srgbClr val="000000"/>
                </a:solidFill>
                <a:latin typeface="Arial" pitchFamily="34" charset="0"/>
              </a:rPr>
              <a:t>By incorporating analytics right into the business process you can ensure that the company is gathering constant data on the business process allowing it to automatically monitor and measure how the business process is performing.  Helping with efficiency and effectiveness, remember if you can’t measure it you can’t manage it!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a:spLocks noGrp="1" noChangeArrowheads="1"/>
          </p:cNvSpPr>
          <p:nvPr>
            <p:ph type="title"/>
          </p:nvPr>
        </p:nvSpPr>
        <p:spPr/>
        <p:txBody>
          <a:bodyPr>
            <a:normAutofit fontScale="90000"/>
          </a:bodyPr>
          <a:lstStyle/>
          <a:p>
            <a:r>
              <a:rPr lang="en-US" dirty="0">
                <a:solidFill>
                  <a:srgbClr val="C00000"/>
                </a:solidFill>
              </a:rPr>
              <a:t>Operational Business Processes – Automation </a:t>
            </a:r>
            <a:r>
              <a:rPr lang="en-US" sz="2200" dirty="0">
                <a:solidFill>
                  <a:srgbClr val="C00000"/>
                </a:solidFill>
              </a:rPr>
              <a:t>2 of 2</a:t>
            </a:r>
            <a:endParaRPr lang="en-US" b="1" dirty="0">
              <a:solidFill>
                <a:schemeClr val="tx1"/>
              </a:solidFill>
            </a:endParaRPr>
          </a:p>
        </p:txBody>
      </p:sp>
      <p:sp>
        <p:nvSpPr>
          <p:cNvPr id="51203" name="Rectangle 3"/>
          <p:cNvSpPr>
            <a:spLocks noGrp="1" noChangeArrowheads="1"/>
          </p:cNvSpPr>
          <p:nvPr>
            <p:ph idx="1"/>
          </p:nvPr>
        </p:nvSpPr>
        <p:spPr/>
        <p:txBody>
          <a:bodyPr>
            <a:normAutofit/>
          </a:bodyPr>
          <a:lstStyle/>
          <a:p>
            <a:pPr eaLnBrk="1" hangingPunct="1">
              <a:spcBef>
                <a:spcPts val="600"/>
              </a:spcBef>
              <a:spcAft>
                <a:spcPts val="1200"/>
              </a:spcAft>
            </a:pPr>
            <a:r>
              <a:rPr lang="en-US" sz="2800" dirty="0"/>
              <a:t>Customers are demanding better products and services</a:t>
            </a:r>
          </a:p>
          <a:p>
            <a:pPr marL="1257300" lvl="1" indent="-457200">
              <a:spcBef>
                <a:spcPts val="600"/>
              </a:spcBef>
              <a:spcAft>
                <a:spcPts val="1200"/>
              </a:spcAft>
              <a:buClr>
                <a:srgbClr val="C00000"/>
              </a:buClr>
            </a:pPr>
            <a:r>
              <a:rPr lang="en-US" sz="2400" b="1" dirty="0"/>
              <a:t>Business process improvement –</a:t>
            </a:r>
            <a:r>
              <a:rPr lang="en-US" sz="2400" dirty="0"/>
              <a:t> Attempts to understand and measure the current process and make performance improvements accordingly</a:t>
            </a:r>
          </a:p>
          <a:p>
            <a:pPr marL="1257300" lvl="1" indent="-457200">
              <a:spcBef>
                <a:spcPts val="600"/>
              </a:spcBef>
              <a:spcAft>
                <a:spcPts val="1200"/>
              </a:spcAft>
              <a:buClr>
                <a:srgbClr val="C00000"/>
              </a:buClr>
            </a:pPr>
            <a:r>
              <a:rPr lang="en-US" sz="2400" b="1" dirty="0"/>
              <a:t>Automation</a:t>
            </a:r>
            <a:r>
              <a:rPr lang="en-US" sz="2400" dirty="0"/>
              <a:t> – The process of computerizing manual tasks</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7216487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950E2D-FC5E-4AA3-9471-AA5E2D2BB496}"/>
              </a:ext>
            </a:extLst>
          </p:cNvPr>
          <p:cNvSpPr>
            <a:spLocks noGrp="1"/>
          </p:cNvSpPr>
          <p:nvPr>
            <p:ph type="title"/>
          </p:nvPr>
        </p:nvSpPr>
        <p:spPr/>
        <p:txBody>
          <a:bodyPr/>
          <a:lstStyle/>
          <a:p>
            <a:r>
              <a:rPr lang="en-US" dirty="0"/>
              <a:t>Learning Outcomes </a:t>
            </a:r>
            <a:r>
              <a:rPr lang="en-US" sz="2000" dirty="0"/>
              <a:t>1 of 2</a:t>
            </a:r>
            <a:endParaRPr lang="en-US" dirty="0"/>
          </a:p>
        </p:txBody>
      </p:sp>
      <p:sp>
        <p:nvSpPr>
          <p:cNvPr id="11" name="Content Placeholder 10">
            <a:extLst>
              <a:ext uri="{FF2B5EF4-FFF2-40B4-BE49-F238E27FC236}">
                <a16:creationId xmlns:a16="http://schemas.microsoft.com/office/drawing/2014/main" id="{E28CBE59-C44E-449C-94A7-DACF5E7E45BF}"/>
              </a:ext>
            </a:extLst>
          </p:cNvPr>
          <p:cNvSpPr>
            <a:spLocks noGrp="1"/>
          </p:cNvSpPr>
          <p:nvPr>
            <p:ph idx="1"/>
          </p:nvPr>
        </p:nvSpPr>
        <p:spPr/>
        <p:txBody>
          <a:bodyPr/>
          <a:lstStyle/>
          <a:p>
            <a:pPr marL="804863" indent="-804863">
              <a:spcBef>
                <a:spcPts val="600"/>
              </a:spcBef>
              <a:spcAft>
                <a:spcPts val="1200"/>
              </a:spcAft>
              <a:buNone/>
              <a:defRPr/>
            </a:pPr>
            <a:r>
              <a:rPr lang="en-US" dirty="0"/>
              <a:t>2.1	Explain the importance of decision making for managers at each of the three primary organization levels along with the associated decision characteristics.</a:t>
            </a:r>
          </a:p>
          <a:p>
            <a:pPr marL="804863" indent="-804863">
              <a:spcBef>
                <a:spcPts val="600"/>
              </a:spcBef>
              <a:spcAft>
                <a:spcPts val="1200"/>
              </a:spcAft>
              <a:buNone/>
              <a:defRPr/>
            </a:pPr>
            <a:r>
              <a:rPr lang="en-US" dirty="0"/>
              <a:t>2.2	Define critical success factors (CSFs) and key performance indicators (KPIs), and explain how managers use them to measure the success of MIS projects.</a:t>
            </a:r>
          </a:p>
          <a:p>
            <a:pPr marL="804863" indent="-804863">
              <a:buNone/>
              <a:defRPr/>
            </a:pPr>
            <a:r>
              <a:rPr lang="en-US" dirty="0"/>
              <a:t>2.3	Classify the different operational, managerial, and strategic support systems, and explain how managers can use them to make decisions &amp; gain competitive advantage.</a:t>
            </a:r>
          </a:p>
          <a:p>
            <a:pPr marL="804863" indent="-804863">
              <a:buNone/>
              <a:defRPr/>
            </a:pPr>
            <a:r>
              <a:rPr lang="en-US" dirty="0"/>
              <a:t>2.4	Describe artificial intelligence and identify its five main types.</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95786110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p:nvPr>
        </p:nvSpPr>
        <p:spPr/>
        <p:txBody>
          <a:bodyPr>
            <a:normAutofit fontScale="90000"/>
          </a:bodyPr>
          <a:lstStyle/>
          <a:p>
            <a:r>
              <a:rPr lang="en-US" dirty="0">
                <a:solidFill>
                  <a:srgbClr val="C00000"/>
                </a:solidFill>
              </a:rPr>
              <a:t>Figure 2.31 Steps in Business Process Improvement</a:t>
            </a:r>
            <a:endParaRPr lang="en-US" b="1" dirty="0">
              <a:solidFill>
                <a:schemeClr val="tx1"/>
              </a:solidFill>
            </a:endParaRPr>
          </a:p>
        </p:txBody>
      </p:sp>
      <p:pic>
        <p:nvPicPr>
          <p:cNvPr id="8194" name="Picture 2" descr="1 Document as-is process, 2 establish measures, 3 follow process, 4 measure performance, and 5 identify and implement improvements. Go back to step 1."/>
          <p:cNvPicPr>
            <a:picLocks noChangeAspect="1" noChangeArrowheads="1"/>
          </p:cNvPicPr>
          <p:nvPr/>
        </p:nvPicPr>
        <p:blipFill>
          <a:blip r:embed="rId3" cstate="print"/>
          <a:srcRect/>
          <a:stretch>
            <a:fillRect/>
          </a:stretch>
        </p:blipFill>
        <p:spPr bwMode="auto">
          <a:xfrm>
            <a:off x="-152400" y="2819400"/>
            <a:ext cx="9854773" cy="2039938"/>
          </a:xfrm>
          <a:prstGeom prst="rect">
            <a:avLst/>
          </a:prstGeom>
          <a:noFill/>
        </p:spPr>
      </p:pic>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Grp="1" noChangeArrowheads="1"/>
          </p:cNvSpPr>
          <p:nvPr>
            <p:ph type="title"/>
          </p:nvPr>
        </p:nvSpPr>
        <p:spPr/>
        <p:txBody>
          <a:bodyPr>
            <a:normAutofit fontScale="90000"/>
          </a:bodyPr>
          <a:lstStyle/>
          <a:p>
            <a:r>
              <a:rPr lang="en-US" dirty="0">
                <a:solidFill>
                  <a:srgbClr val="C00000"/>
                </a:solidFill>
              </a:rPr>
              <a:t>Managerial Business Process Streamlining</a:t>
            </a:r>
            <a:endParaRPr lang="en-US" b="1" dirty="0">
              <a:solidFill>
                <a:schemeClr val="tx1"/>
              </a:solidFill>
            </a:endParaRPr>
          </a:p>
        </p:txBody>
      </p:sp>
      <p:sp>
        <p:nvSpPr>
          <p:cNvPr id="53251" name="Rectangle 3"/>
          <p:cNvSpPr>
            <a:spLocks noGrp="1" noChangeArrowheads="1"/>
          </p:cNvSpPr>
          <p:nvPr>
            <p:ph idx="1"/>
          </p:nvPr>
        </p:nvSpPr>
        <p:spPr/>
        <p:txBody>
          <a:bodyPr/>
          <a:lstStyle/>
          <a:p>
            <a:pPr eaLnBrk="1" hangingPunct="1">
              <a:spcBef>
                <a:spcPts val="600"/>
              </a:spcBef>
              <a:spcAft>
                <a:spcPts val="1200"/>
              </a:spcAft>
            </a:pPr>
            <a:r>
              <a:rPr lang="en-US" sz="2800" b="1" dirty="0"/>
              <a:t>Streamlining</a:t>
            </a:r>
            <a:r>
              <a:rPr lang="en-US" sz="2800" dirty="0"/>
              <a:t> – Improves business process efficiencies by simplifying or eliminating unnecessary steps</a:t>
            </a:r>
          </a:p>
          <a:p>
            <a:pPr eaLnBrk="1" hangingPunct="1">
              <a:spcBef>
                <a:spcPts val="600"/>
              </a:spcBef>
              <a:spcAft>
                <a:spcPts val="1200"/>
              </a:spcAft>
            </a:pPr>
            <a:r>
              <a:rPr lang="en-US" sz="2800" b="1" dirty="0"/>
              <a:t>Bottleneck</a:t>
            </a:r>
            <a:r>
              <a:rPr lang="en-US" sz="2800" dirty="0"/>
              <a:t> – Occur when resources reach full capacity and cannot handle any additional demands</a:t>
            </a:r>
          </a:p>
          <a:p>
            <a:pPr eaLnBrk="1" hangingPunct="1">
              <a:spcBef>
                <a:spcPts val="600"/>
              </a:spcBef>
              <a:spcAft>
                <a:spcPts val="1200"/>
              </a:spcAft>
            </a:pPr>
            <a:r>
              <a:rPr lang="en-US" sz="2800" b="1" dirty="0"/>
              <a:t>Redundancy</a:t>
            </a:r>
            <a:r>
              <a:rPr lang="en-US" sz="2800" dirty="0"/>
              <a:t> – Occurs when a task or activity is unnecessarily repeated</a:t>
            </a:r>
          </a:p>
        </p:txBody>
      </p:sp>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2"/>
          <p:cNvSpPr>
            <a:spLocks noGrp="1" noChangeArrowheads="1"/>
          </p:cNvSpPr>
          <p:nvPr>
            <p:ph type="title"/>
          </p:nvPr>
        </p:nvSpPr>
        <p:spPr/>
        <p:txBody>
          <a:bodyPr>
            <a:normAutofit fontScale="90000"/>
          </a:bodyPr>
          <a:lstStyle/>
          <a:p>
            <a:r>
              <a:rPr lang="en-US" dirty="0">
                <a:solidFill>
                  <a:srgbClr val="C00000"/>
                </a:solidFill>
              </a:rPr>
              <a:t>Figure 2.32 Different Ways to Travel the Same Route</a:t>
            </a:r>
            <a:endParaRPr lang="en-US" b="1" dirty="0">
              <a:solidFill>
                <a:schemeClr val="tx1"/>
              </a:solidFill>
            </a:endParaRPr>
          </a:p>
        </p:txBody>
      </p:sp>
      <p:sp>
        <p:nvSpPr>
          <p:cNvPr id="55299" name="Rectangle 3"/>
          <p:cNvSpPr>
            <a:spLocks noGrp="1" noChangeArrowheads="1"/>
          </p:cNvSpPr>
          <p:nvPr>
            <p:ph idx="1"/>
          </p:nvPr>
        </p:nvSpPr>
        <p:spPr/>
        <p:txBody>
          <a:bodyPr>
            <a:normAutofit/>
          </a:bodyPr>
          <a:lstStyle/>
          <a:p>
            <a:pPr eaLnBrk="1" hangingPunct="1">
              <a:spcBef>
                <a:spcPts val="600"/>
              </a:spcBef>
              <a:spcAft>
                <a:spcPts val="1200"/>
              </a:spcAft>
            </a:pPr>
            <a:r>
              <a:rPr lang="en-US" sz="2800" dirty="0"/>
              <a:t>A company can improve the way it travels the road by moving from foot to horse and then horse to car</a:t>
            </a:r>
          </a:p>
          <a:p>
            <a:pPr eaLnBrk="1" hangingPunct="1">
              <a:spcBef>
                <a:spcPts val="600"/>
              </a:spcBef>
              <a:spcAft>
                <a:spcPts val="1200"/>
              </a:spcAft>
            </a:pPr>
            <a:r>
              <a:rPr lang="en-US" sz="2800" dirty="0"/>
              <a:t>BPR looks at taking a different path, such as an airplane which ignores the road completely</a:t>
            </a:r>
          </a:p>
        </p:txBody>
      </p:sp>
      <p:pic>
        <p:nvPicPr>
          <p:cNvPr id="4" name="Picture 3" descr="A continuum labeled better, faster, cheaper showing a walking figure, running horse, car, and finally airplane.">
            <a:extLst>
              <a:ext uri="{FF2B5EF4-FFF2-40B4-BE49-F238E27FC236}">
                <a16:creationId xmlns:a16="http://schemas.microsoft.com/office/drawing/2014/main" id="{5BE8DDEB-D94C-404F-9A40-891091BEBAA7}"/>
              </a:ext>
            </a:extLst>
          </p:cNvPr>
          <p:cNvPicPr>
            <a:picLocks noChangeAspect="1"/>
          </p:cNvPicPr>
          <p:nvPr/>
        </p:nvPicPr>
        <p:blipFill rotWithShape="1">
          <a:blip r:embed="rId3" cstate="print">
            <a:clrChange>
              <a:clrFrom>
                <a:srgbClr val="DDE89B"/>
              </a:clrFrom>
              <a:clrTo>
                <a:srgbClr val="DDE89B">
                  <a:alpha val="0"/>
                </a:srgbClr>
              </a:clrTo>
            </a:clrChange>
            <a:extLst>
              <a:ext uri="{28A0092B-C50C-407E-A947-70E740481C1C}">
                <a14:useLocalDpi xmlns:a14="http://schemas.microsoft.com/office/drawing/2010/main" val="0"/>
              </a:ext>
            </a:extLst>
          </a:blip>
          <a:srcRect l="4167" t="18672" r="3333" b="9273"/>
          <a:stretch/>
        </p:blipFill>
        <p:spPr>
          <a:xfrm>
            <a:off x="228600" y="3810000"/>
            <a:ext cx="8458200" cy="1752600"/>
          </a:xfrm>
          <a:prstGeom prst="rect">
            <a:avLst/>
          </a:prstGeom>
        </p:spPr>
      </p:pic>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Grp="1" noChangeArrowheads="1"/>
          </p:cNvSpPr>
          <p:nvPr>
            <p:ph type="title"/>
          </p:nvPr>
        </p:nvSpPr>
        <p:spPr/>
        <p:txBody>
          <a:bodyPr>
            <a:normAutofit fontScale="90000"/>
          </a:bodyPr>
          <a:lstStyle/>
          <a:p>
            <a:r>
              <a:rPr lang="en-US" dirty="0">
                <a:solidFill>
                  <a:srgbClr val="C00000"/>
                </a:solidFill>
              </a:rPr>
              <a:t>Figure 2.33 Business Process Reengineering Model</a:t>
            </a:r>
            <a:endParaRPr lang="en-US" b="1" dirty="0">
              <a:solidFill>
                <a:schemeClr val="tx1"/>
              </a:solidFill>
            </a:endParaRPr>
          </a:p>
        </p:txBody>
      </p:sp>
      <p:sp>
        <p:nvSpPr>
          <p:cNvPr id="54275" name="Rectangle 3"/>
          <p:cNvSpPr>
            <a:spLocks noGrp="1" noChangeArrowheads="1"/>
          </p:cNvSpPr>
          <p:nvPr>
            <p:ph idx="1"/>
          </p:nvPr>
        </p:nvSpPr>
        <p:spPr/>
        <p:txBody>
          <a:bodyPr>
            <a:normAutofit/>
          </a:bodyPr>
          <a:lstStyle/>
          <a:p>
            <a:pPr eaLnBrk="1" hangingPunct="1"/>
            <a:r>
              <a:rPr lang="en-US" sz="2800" b="1" dirty="0"/>
              <a:t>Business process reengineering (BPR) </a:t>
            </a:r>
            <a:r>
              <a:rPr lang="en-US" sz="2800" i="1" dirty="0"/>
              <a:t>-</a:t>
            </a:r>
            <a:r>
              <a:rPr lang="en-US" sz="2800" b="1" i="1" dirty="0"/>
              <a:t> </a:t>
            </a:r>
            <a:r>
              <a:rPr lang="en-US" sz="2800" dirty="0"/>
              <a:t>Analysis and redesign of workflow within and between enterprises</a:t>
            </a:r>
          </a:p>
        </p:txBody>
      </p:sp>
      <p:pic>
        <p:nvPicPr>
          <p:cNvPr id="9218" name="Picture 2" descr="A process flow moves from set project scope, to study competition, to create new processes, to implement solution."/>
          <p:cNvPicPr>
            <a:picLocks noChangeAspect="1" noChangeArrowheads="1"/>
          </p:cNvPicPr>
          <p:nvPr/>
        </p:nvPicPr>
        <p:blipFill>
          <a:blip r:embed="rId3" cstate="print"/>
          <a:srcRect/>
          <a:stretch>
            <a:fillRect/>
          </a:stretch>
        </p:blipFill>
        <p:spPr bwMode="auto">
          <a:xfrm>
            <a:off x="-228600" y="3276600"/>
            <a:ext cx="9525000" cy="1743075"/>
          </a:xfrm>
          <a:prstGeom prst="rect">
            <a:avLst/>
          </a:prstGeom>
          <a:noFill/>
        </p:spPr>
      </p:pic>
      <p:sp>
        <p:nvSpPr>
          <p:cNvPr id="8" name="Text Placeholder 7"/>
          <p:cNvSpPr>
            <a:spLocks noGrp="1"/>
          </p:cNvSpPr>
          <p:nvPr>
            <p:ph type="body" sz="quarter" idx="12"/>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2"/>
          <p:cNvSpPr>
            <a:spLocks noGrp="1" noChangeArrowheads="1"/>
          </p:cNvSpPr>
          <p:nvPr>
            <p:ph type="title"/>
          </p:nvPr>
        </p:nvSpPr>
        <p:spPr/>
        <p:txBody>
          <a:bodyPr>
            <a:normAutofit fontScale="90000"/>
          </a:bodyPr>
          <a:lstStyle/>
          <a:p>
            <a:r>
              <a:rPr lang="en-US" dirty="0">
                <a:solidFill>
                  <a:srgbClr val="C00000"/>
                </a:solidFill>
              </a:rPr>
              <a:t>Figure 2.34 Auto Insurance Claims Processes</a:t>
            </a:r>
            <a:endParaRPr lang="en-US" b="1" dirty="0">
              <a:solidFill>
                <a:schemeClr val="tx1"/>
              </a:solidFill>
            </a:endParaRPr>
          </a:p>
        </p:txBody>
      </p:sp>
      <p:pic>
        <p:nvPicPr>
          <p:cNvPr id="10242" name="Picture 2" descr="A graphic compares two claims resolution processes."/>
          <p:cNvPicPr>
            <a:picLocks noChangeAspect="1" noChangeArrowheads="1"/>
          </p:cNvPicPr>
          <p:nvPr/>
        </p:nvPicPr>
        <p:blipFill>
          <a:blip r:embed="rId3" cstate="print"/>
          <a:srcRect/>
          <a:stretch>
            <a:fillRect/>
          </a:stretch>
        </p:blipFill>
        <p:spPr bwMode="auto">
          <a:xfrm>
            <a:off x="22746" y="752935"/>
            <a:ext cx="9098508" cy="3657600"/>
          </a:xfrm>
          <a:prstGeom prst="rect">
            <a:avLst/>
          </a:prstGeom>
          <a:noFill/>
        </p:spPr>
      </p:pic>
      <p:sp>
        <p:nvSpPr>
          <p:cNvPr id="8" name="Text Placeholder 7"/>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7" name="Text Placeholder 6"/>
          <p:cNvSpPr>
            <a:spLocks noGrp="1"/>
          </p:cNvSpPr>
          <p:nvPr>
            <p:ph type="body" sz="quarter" idx="11"/>
          </p:nvPr>
        </p:nvSpPr>
        <p:spPr/>
        <p:txBody>
          <a:bodyPr/>
          <a:lstStyle/>
          <a:p>
            <a:endParaRPr lang="en-US" dirty="0"/>
          </a:p>
        </p:txBody>
      </p:sp>
      <p:sp>
        <p:nvSpPr>
          <p:cNvPr id="2" name="矩形 1"/>
          <p:cNvSpPr/>
          <p:nvPr/>
        </p:nvSpPr>
        <p:spPr>
          <a:xfrm>
            <a:off x="228600" y="4397276"/>
            <a:ext cx="8534400" cy="2308324"/>
          </a:xfrm>
          <a:prstGeom prst="rect">
            <a:avLst/>
          </a:prstGeom>
        </p:spPr>
        <p:txBody>
          <a:bodyPr wrap="square">
            <a:spAutoFit/>
          </a:bodyPr>
          <a:lstStyle/>
          <a:p>
            <a:pPr marL="190500" indent="-190500"/>
            <a:r>
              <a:rPr lang="en-US" altLang="zh-TW" sz="1600" dirty="0"/>
              <a:t>Radical and fundamentally new business processes enabled Progressive Insurance to slash the claims settlement from 31 days to four hours. </a:t>
            </a:r>
            <a:r>
              <a:rPr lang="en-US" altLang="zh-TW" sz="1600" dirty="0" smtClean="0"/>
              <a:t>The </a:t>
            </a:r>
            <a:r>
              <a:rPr lang="en-US" altLang="zh-TW" sz="1600" dirty="0"/>
              <a:t>customer gets into an accident, has the car towed, and finds a ride home. The customer then calls the insurance company to begin the claims process, which usually takes over a </a:t>
            </a:r>
            <a:r>
              <a:rPr lang="en-US" altLang="zh-TW" sz="1600" dirty="0" smtClean="0"/>
              <a:t>month.  </a:t>
            </a:r>
            <a:endParaRPr lang="en-US" altLang="zh-TW" sz="1600" dirty="0"/>
          </a:p>
          <a:p>
            <a:pPr marL="190500" indent="-190500"/>
            <a:r>
              <a:rPr lang="en-US" altLang="zh-TW" sz="1600" dirty="0"/>
              <a:t>Progressive Insurance improved service to its customers by offering a mobile claims process. When a customer has a car accident he or she calls in the claim on the spot. The Progressive claims adjustor comes to the accident and performs a mobile claims process, surveying the scene and taking digital photographs. The adjustor then offers the customer on-site payment, towing services, and a ride </a:t>
            </a:r>
            <a:r>
              <a:rPr lang="en-US" altLang="zh-TW" sz="1600" dirty="0" smtClean="0"/>
              <a:t>home.</a:t>
            </a:r>
            <a:endParaRPr lang="en-US" altLang="zh-TW" sz="1600"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2"/>
          <p:cNvSpPr>
            <a:spLocks noGrp="1" noChangeArrowheads="1"/>
          </p:cNvSpPr>
          <p:nvPr>
            <p:ph type="title"/>
          </p:nvPr>
        </p:nvSpPr>
        <p:spPr/>
        <p:txBody>
          <a:bodyPr>
            <a:normAutofit fontScale="90000"/>
          </a:bodyPr>
          <a:lstStyle/>
          <a:p>
            <a:r>
              <a:rPr lang="en-US" dirty="0">
                <a:solidFill>
                  <a:srgbClr val="C00000"/>
                </a:solidFill>
              </a:rPr>
              <a:t>Figure 2.35 Online Sales Process Model</a:t>
            </a:r>
            <a:endParaRPr lang="en-US" dirty="0">
              <a:solidFill>
                <a:schemeClr val="tx1"/>
              </a:solidFill>
            </a:endParaRPr>
          </a:p>
        </p:txBody>
      </p:sp>
      <p:pic>
        <p:nvPicPr>
          <p:cNvPr id="3" name="Picture 2" descr="A diagram shows elements and interactions in the model.">
            <a:extLst>
              <a:ext uri="{FF2B5EF4-FFF2-40B4-BE49-F238E27FC236}">
                <a16:creationId xmlns:a16="http://schemas.microsoft.com/office/drawing/2014/main" id="{BDF2710B-177F-4479-B448-29051F8FE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143000"/>
            <a:ext cx="9498957" cy="5252923"/>
          </a:xfrm>
          <a:prstGeom prst="rect">
            <a:avLst/>
          </a:prstGeom>
        </p:spPr>
      </p:pic>
      <p:sp>
        <p:nvSpPr>
          <p:cNvPr id="9" name="Text Placeholder 8"/>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8" name="Text Placeholder 7"/>
          <p:cNvSpPr>
            <a:spLocks noGrp="1"/>
          </p:cNvSpPr>
          <p:nvPr>
            <p:ph type="body" sz="quarter" idx="11"/>
          </p:nvPr>
        </p:nvSpPr>
        <p:spPr/>
        <p:txBody>
          <a:bodyPr/>
          <a:lstStyle/>
          <a:p>
            <a:endParaRPr lang="en-US" dirty="0"/>
          </a:p>
        </p:txBody>
      </p:sp>
      <p:sp>
        <p:nvSpPr>
          <p:cNvPr id="2" name="矩形 1"/>
          <p:cNvSpPr/>
          <p:nvPr/>
        </p:nvSpPr>
        <p:spPr>
          <a:xfrm>
            <a:off x="2133600" y="6310370"/>
            <a:ext cx="5943600" cy="369332"/>
          </a:xfrm>
          <a:prstGeom prst="rect">
            <a:avLst/>
          </a:prstGeom>
        </p:spPr>
        <p:txBody>
          <a:bodyPr wrap="square">
            <a:spAutoFit/>
          </a:bodyPr>
          <a:lstStyle/>
          <a:p>
            <a:pPr>
              <a:buFontTx/>
              <a:buNone/>
            </a:pPr>
            <a:r>
              <a:rPr lang="en-US" altLang="zh-TW" b="1" dirty="0"/>
              <a:t>Examining And Reengineering A College Business Process</a:t>
            </a:r>
            <a:endParaRPr lang="en-US" altLang="zh-TW"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p:txBody>
          <a:bodyPr>
            <a:normAutofit fontScale="90000"/>
          </a:bodyPr>
          <a:lstStyle/>
          <a:p>
            <a:r>
              <a:rPr lang="en-US" dirty="0">
                <a:solidFill>
                  <a:srgbClr val="C00000"/>
                </a:solidFill>
              </a:rPr>
              <a:t>Figure 2.36 Online Banking Process Model</a:t>
            </a:r>
            <a:endParaRPr lang="en-US" dirty="0">
              <a:solidFill>
                <a:schemeClr val="tx1"/>
              </a:solidFill>
            </a:endParaRPr>
          </a:p>
        </p:txBody>
      </p:sp>
      <p:pic>
        <p:nvPicPr>
          <p:cNvPr id="3" name="Picture 2" descr="A graphic shows an automatic deposit going into a system with either a withdraw from account, electronic payment, or paper check coming out.">
            <a:extLst>
              <a:ext uri="{FF2B5EF4-FFF2-40B4-BE49-F238E27FC236}">
                <a16:creationId xmlns:a16="http://schemas.microsoft.com/office/drawing/2014/main" id="{8AEFF978-4594-425F-923E-3F675D03A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87" y="762000"/>
            <a:ext cx="9423957" cy="6012485"/>
          </a:xfrm>
          <a:prstGeom prst="rect">
            <a:avLst/>
          </a:prstGeom>
        </p:spPr>
      </p:pic>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normAutofit fontScale="90000"/>
          </a:bodyPr>
          <a:lstStyle/>
          <a:p>
            <a:r>
              <a:rPr lang="en-US" dirty="0">
                <a:solidFill>
                  <a:srgbClr val="C00000"/>
                </a:solidFill>
              </a:rPr>
              <a:t>Figure 2.37 Order Fulfillment Process Model</a:t>
            </a:r>
            <a:endParaRPr lang="en-US" dirty="0">
              <a:solidFill>
                <a:schemeClr val="tx1"/>
              </a:solidFill>
            </a:endParaRPr>
          </a:p>
        </p:txBody>
      </p:sp>
      <p:pic>
        <p:nvPicPr>
          <p:cNvPr id="3" name="Picture 2" descr="A diagram shows a process flow.">
            <a:extLst>
              <a:ext uri="{FF2B5EF4-FFF2-40B4-BE49-F238E27FC236}">
                <a16:creationId xmlns:a16="http://schemas.microsoft.com/office/drawing/2014/main" id="{1A17837F-8AE5-4D69-A3D7-A0E7321B9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8915400" cy="5618615"/>
          </a:xfrm>
          <a:prstGeom prst="rect">
            <a:avLst/>
          </a:prstGeom>
        </p:spPr>
      </p:pic>
      <p:sp>
        <p:nvSpPr>
          <p:cNvPr id="9" name="Text Placeholder 8"/>
          <p:cNvSpPr>
            <a:spLocks noGrp="1"/>
          </p:cNvSpPr>
          <p:nvPr>
            <p:ph type="body" sz="quarter" idx="12"/>
          </p:nvPr>
        </p:nvSpPr>
        <p:spPr>
          <a:xfrm>
            <a:off x="3467512" y="6477000"/>
            <a:ext cx="2208976" cy="176150"/>
          </a:xfrm>
        </p:spPr>
        <p:txBody>
          <a:bodyPr/>
          <a:lstStyle/>
          <a:p>
            <a:r>
              <a:rPr lang="en-US" dirty="0">
                <a:hlinkClick r:id="" action="ppaction://noaction"/>
              </a:rPr>
              <a:t>Jump to long image description.</a:t>
            </a:r>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 Review</a:t>
            </a:r>
          </a:p>
        </p:txBody>
      </p:sp>
      <p:sp>
        <p:nvSpPr>
          <p:cNvPr id="3" name="Content Placeholder 2"/>
          <p:cNvSpPr>
            <a:spLocks noGrp="1"/>
          </p:cNvSpPr>
          <p:nvPr>
            <p:ph idx="1"/>
          </p:nvPr>
        </p:nvSpPr>
        <p:spPr>
          <a:xfrm>
            <a:off x="457200" y="2819400"/>
            <a:ext cx="8229600" cy="1905000"/>
          </a:xfrm>
        </p:spPr>
        <p:txBody>
          <a:bodyPr/>
          <a:lstStyle/>
          <a:p>
            <a:r>
              <a:rPr lang="en-US" sz="2800" dirty="0"/>
              <a:t>Now that you have finished the chapter please review the learning outcomes in your text.</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eaLnBrk="1" hangingPunct="1"/>
            <a:r>
              <a:rPr lang="en-US" sz="3600" dirty="0">
                <a:solidFill>
                  <a:srgbClr val="C00000"/>
                </a:solidFill>
              </a:rPr>
              <a:t>Making Organizational Business Decisions</a:t>
            </a:r>
          </a:p>
        </p:txBody>
      </p:sp>
      <p:sp>
        <p:nvSpPr>
          <p:cNvPr id="8195" name="Rectangle 3"/>
          <p:cNvSpPr>
            <a:spLocks noGrp="1" noChangeArrowheads="1"/>
          </p:cNvSpPr>
          <p:nvPr>
            <p:ph idx="1"/>
          </p:nvPr>
        </p:nvSpPr>
        <p:spPr/>
        <p:txBody>
          <a:bodyPr/>
          <a:lstStyle/>
          <a:p>
            <a:pPr marL="0" indent="0" eaLnBrk="1" hangingPunct="1">
              <a:buNone/>
              <a:defRPr/>
            </a:pPr>
            <a:r>
              <a:rPr lang="en-US" sz="2800" dirty="0"/>
              <a:t>Managerial decision-making challenges</a:t>
            </a:r>
            <a:endParaRPr lang="en-US" sz="1800" dirty="0"/>
          </a:p>
          <a:p>
            <a:pPr lvl="2">
              <a:buClr>
                <a:srgbClr val="C00000"/>
              </a:buClr>
              <a:defRPr/>
            </a:pPr>
            <a:r>
              <a:rPr lang="en-US" sz="2400" dirty="0"/>
              <a:t>Analyze large amounts of information</a:t>
            </a:r>
          </a:p>
          <a:p>
            <a:pPr lvl="2">
              <a:buClr>
                <a:srgbClr val="C00000"/>
              </a:buClr>
              <a:defRPr/>
            </a:pPr>
            <a:r>
              <a:rPr lang="en-US" sz="2400" dirty="0"/>
              <a:t>Apply sophisticated analysis techniques</a:t>
            </a:r>
          </a:p>
          <a:p>
            <a:pPr lvl="2">
              <a:buClr>
                <a:srgbClr val="C00000"/>
              </a:buClr>
              <a:defRPr/>
            </a:pPr>
            <a:r>
              <a:rPr lang="en-US" sz="2400" dirty="0"/>
              <a:t>Make decisions </a:t>
            </a:r>
            <a:r>
              <a:rPr lang="en-US" sz="2400" dirty="0" smtClean="0"/>
              <a:t>quickly</a:t>
            </a:r>
          </a:p>
          <a:p>
            <a:pPr lvl="2">
              <a:buClr>
                <a:srgbClr val="C00000"/>
              </a:buClr>
              <a:defRPr/>
            </a:pPr>
            <a:endParaRPr lang="en-US" sz="2400" dirty="0"/>
          </a:p>
          <a:p>
            <a:pPr>
              <a:buClr>
                <a:srgbClr val="C00000"/>
              </a:buClr>
              <a:defRPr/>
            </a:pPr>
            <a:r>
              <a:rPr lang="en-US" sz="2000" dirty="0" smtClean="0"/>
              <a:t>What </a:t>
            </a:r>
            <a:r>
              <a:rPr lang="en-US" sz="2000" dirty="0"/>
              <a:t>is the value of information? </a:t>
            </a:r>
            <a:r>
              <a:rPr lang="en-US" altLang="zh-TW" sz="2000" dirty="0"/>
              <a:t>how the information is used</a:t>
            </a:r>
          </a:p>
          <a:p>
            <a:pPr>
              <a:buClr>
                <a:srgbClr val="C00000"/>
              </a:buClr>
              <a:defRPr/>
            </a:pPr>
            <a:r>
              <a:rPr lang="en-US" sz="2000" dirty="0" smtClean="0"/>
              <a:t>Why </a:t>
            </a:r>
            <a:r>
              <a:rPr lang="en-US" sz="2000" dirty="0"/>
              <a:t>two people looking at the exact same pieces of information could extract completely different value from the </a:t>
            </a:r>
            <a:r>
              <a:rPr lang="en-US" sz="2000" dirty="0" smtClean="0"/>
              <a:t>information?</a:t>
            </a:r>
          </a:p>
          <a:p>
            <a:pPr>
              <a:buClr>
                <a:srgbClr val="C00000"/>
              </a:buClr>
              <a:defRPr/>
            </a:pPr>
            <a:r>
              <a:rPr lang="en-US" sz="2000" dirty="0"/>
              <a:t>Reasons for growth of decision-making information systems</a:t>
            </a:r>
          </a:p>
          <a:p>
            <a:pPr>
              <a:buClr>
                <a:srgbClr val="C00000"/>
              </a:buClr>
              <a:defRPr/>
            </a:pPr>
            <a:r>
              <a:rPr lang="en-US" sz="1400" dirty="0"/>
              <a:t>People need to analyze large amounts of </a:t>
            </a:r>
            <a:r>
              <a:rPr lang="en-US" sz="1400" dirty="0" smtClean="0"/>
              <a:t>information—</a:t>
            </a:r>
          </a:p>
          <a:p>
            <a:pPr>
              <a:buClr>
                <a:srgbClr val="C00000"/>
              </a:buClr>
              <a:defRPr/>
            </a:pPr>
            <a:r>
              <a:rPr lang="en-US" sz="1400" dirty="0" smtClean="0"/>
              <a:t>People </a:t>
            </a:r>
            <a:r>
              <a:rPr lang="en-US" sz="1400" dirty="0"/>
              <a:t>must make decisions quickly</a:t>
            </a:r>
            <a:r>
              <a:rPr lang="en-US" sz="1400" dirty="0" smtClean="0"/>
              <a:t>—</a:t>
            </a:r>
            <a:endParaRPr lang="en-US" sz="1400" dirty="0"/>
          </a:p>
          <a:p>
            <a:pPr>
              <a:buClr>
                <a:srgbClr val="C00000"/>
              </a:buClr>
              <a:defRPr/>
            </a:pPr>
            <a:r>
              <a:rPr lang="en-US" sz="1400" dirty="0"/>
              <a:t>People must apply sophisticated analysis techniques, such as modeling and forecasting, to make good </a:t>
            </a:r>
            <a:r>
              <a:rPr lang="en-US" sz="1400" dirty="0" smtClean="0"/>
              <a:t>decisions— </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en-US" dirty="0">
                <a:solidFill>
                  <a:srgbClr val="C00000"/>
                </a:solidFill>
              </a:rPr>
              <a:t>The Decision-Making Process</a:t>
            </a:r>
            <a:endParaRPr lang="en-US" sz="3600" dirty="0">
              <a:solidFill>
                <a:srgbClr val="C00000"/>
              </a:solidFill>
            </a:endParaRPr>
          </a:p>
        </p:txBody>
      </p:sp>
      <p:sp>
        <p:nvSpPr>
          <p:cNvPr id="9219" name="Rectangle 3"/>
          <p:cNvSpPr>
            <a:spLocks noGrp="1" noChangeArrowheads="1"/>
          </p:cNvSpPr>
          <p:nvPr>
            <p:ph idx="1"/>
          </p:nvPr>
        </p:nvSpPr>
        <p:spPr/>
        <p:txBody>
          <a:bodyPr/>
          <a:lstStyle/>
          <a:p>
            <a:pPr algn="l" eaLnBrk="1" hangingPunct="1">
              <a:spcBef>
                <a:spcPts val="600"/>
              </a:spcBef>
              <a:spcAft>
                <a:spcPts val="1200"/>
              </a:spcAft>
              <a:buNone/>
            </a:pPr>
            <a:r>
              <a:rPr lang="en-US" sz="2800" dirty="0"/>
              <a:t>The six-step decision-making process</a:t>
            </a:r>
          </a:p>
          <a:p>
            <a:pPr marL="1265238" lvl="2" indent="-350838">
              <a:spcBef>
                <a:spcPts val="600"/>
              </a:spcBef>
              <a:spcAft>
                <a:spcPts val="1200"/>
              </a:spcAft>
              <a:buClr>
                <a:srgbClr val="C00000"/>
              </a:buClr>
              <a:buFont typeface="Arial" pitchFamily="34" charset="0"/>
              <a:buAutoNum type="arabicPeriod"/>
            </a:pPr>
            <a:r>
              <a:rPr lang="en-US" sz="2400" dirty="0"/>
              <a:t>Problem identification</a:t>
            </a:r>
          </a:p>
          <a:p>
            <a:pPr marL="1265238" lvl="2" indent="-350838">
              <a:spcBef>
                <a:spcPts val="600"/>
              </a:spcBef>
              <a:spcAft>
                <a:spcPts val="1200"/>
              </a:spcAft>
              <a:buClr>
                <a:srgbClr val="C00000"/>
              </a:buClr>
              <a:buFont typeface="Arial" pitchFamily="34" charset="0"/>
              <a:buAutoNum type="arabicPeriod"/>
            </a:pPr>
            <a:r>
              <a:rPr lang="en-US" sz="2400" dirty="0"/>
              <a:t>Data collection</a:t>
            </a:r>
          </a:p>
          <a:p>
            <a:pPr marL="1265238" lvl="2" indent="-350838">
              <a:spcBef>
                <a:spcPts val="600"/>
              </a:spcBef>
              <a:spcAft>
                <a:spcPts val="1200"/>
              </a:spcAft>
              <a:buClr>
                <a:srgbClr val="C00000"/>
              </a:buClr>
              <a:buFont typeface="Arial" pitchFamily="34" charset="0"/>
              <a:buAutoNum type="arabicPeriod"/>
            </a:pPr>
            <a:r>
              <a:rPr lang="en-US" sz="2400" dirty="0"/>
              <a:t>Solution generation</a:t>
            </a:r>
          </a:p>
          <a:p>
            <a:pPr marL="1265238" lvl="2" indent="-350838">
              <a:spcBef>
                <a:spcPts val="600"/>
              </a:spcBef>
              <a:spcAft>
                <a:spcPts val="1200"/>
              </a:spcAft>
              <a:buClr>
                <a:srgbClr val="C00000"/>
              </a:buClr>
              <a:buFont typeface="Arial" pitchFamily="34" charset="0"/>
              <a:buAutoNum type="arabicPeriod"/>
            </a:pPr>
            <a:r>
              <a:rPr lang="en-US" sz="2400" dirty="0"/>
              <a:t>Solution test</a:t>
            </a:r>
          </a:p>
          <a:p>
            <a:pPr marL="1265238" lvl="2" indent="-350838">
              <a:spcBef>
                <a:spcPts val="600"/>
              </a:spcBef>
              <a:spcAft>
                <a:spcPts val="1200"/>
              </a:spcAft>
              <a:buClr>
                <a:srgbClr val="C00000"/>
              </a:buClr>
              <a:buFont typeface="Arial" pitchFamily="34" charset="0"/>
              <a:buAutoNum type="arabicPeriod"/>
            </a:pPr>
            <a:r>
              <a:rPr lang="en-US" sz="2400" dirty="0"/>
              <a:t>Solution selection</a:t>
            </a:r>
          </a:p>
          <a:p>
            <a:pPr marL="1265238" lvl="2" indent="-350838">
              <a:spcBef>
                <a:spcPts val="600"/>
              </a:spcBef>
              <a:spcAft>
                <a:spcPts val="1200"/>
              </a:spcAft>
              <a:buClr>
                <a:srgbClr val="C00000"/>
              </a:buClr>
              <a:buFont typeface="Arial" pitchFamily="34" charset="0"/>
              <a:buAutoNum type="arabicPeriod"/>
            </a:pPr>
            <a:r>
              <a:rPr lang="en-US" sz="2400" dirty="0"/>
              <a:t>Solution implementation</a:t>
            </a:r>
          </a:p>
        </p:txBody>
      </p:sp>
      <p:sp>
        <p:nvSpPr>
          <p:cNvPr id="10" name="Text Placeholder 9"/>
          <p:cNvSpPr>
            <a:spLocks noGrp="1"/>
          </p:cNvSpPr>
          <p:nvPr>
            <p:ph type="body" sz="quarter" idx="12"/>
          </p:nvPr>
        </p:nvSpPr>
        <p:spPr/>
        <p:txBody>
          <a:bodyPr/>
          <a:lstStyle/>
          <a:p>
            <a:endParaRPr lang="en-US" dirty="0"/>
          </a:p>
        </p:txBody>
      </p:sp>
      <p:sp>
        <p:nvSpPr>
          <p:cNvPr id="9" name="Text Placeholder 8"/>
          <p:cNvSpPr>
            <a:spLocks noGrp="1"/>
          </p:cNvSpPr>
          <p:nvPr>
            <p:ph type="body" sz="quarter" idx="11"/>
          </p:nvPr>
        </p:nvSpPr>
        <p:spPr/>
        <p:txBody>
          <a:bodyPr/>
          <a:lstStyle/>
          <a:p>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70757" y="381000"/>
            <a:ext cx="9067800" cy="5853910"/>
          </a:xfrm>
          <a:prstGeom prst="rect">
            <a:avLst/>
          </a:prstGeom>
        </p:spPr>
        <p:txBody>
          <a:bodyPr wrap="square">
            <a:spAutoFit/>
          </a:bodyPr>
          <a:lstStyle/>
          <a:p>
            <a:pPr marL="190500" indent="-190500"/>
            <a:r>
              <a:rPr lang="en-US" altLang="zh-TW" sz="2400" dirty="0"/>
              <a:t>Problem Identification </a:t>
            </a:r>
          </a:p>
          <a:p>
            <a:pPr lvl="1">
              <a:buFont typeface="Wingdings" pitchFamily="2" charset="2"/>
              <a:buChar char="§"/>
            </a:pPr>
            <a:r>
              <a:rPr lang="en-US" altLang="zh-TW" sz="2400" dirty="0"/>
              <a:t>What are the key problems affecting the business?</a:t>
            </a:r>
          </a:p>
          <a:p>
            <a:pPr lvl="1">
              <a:buFont typeface="Wingdings" pitchFamily="2" charset="2"/>
              <a:buChar char="§"/>
            </a:pPr>
            <a:r>
              <a:rPr lang="en-US" altLang="zh-TW" sz="2400" dirty="0"/>
              <a:t>What are the customer saying about the service and the product?</a:t>
            </a:r>
          </a:p>
          <a:p>
            <a:pPr lvl="1">
              <a:buFont typeface="Wingdings" pitchFamily="2" charset="2"/>
              <a:buChar char="§"/>
            </a:pPr>
            <a:r>
              <a:rPr lang="en-US" altLang="zh-TW" sz="2400" dirty="0"/>
              <a:t>What is the root cause of any decline in revenue, or production time?</a:t>
            </a:r>
          </a:p>
          <a:p>
            <a:pPr marL="190500" lvl="0" indent="-190500" defTabSz="914400" fontAlgn="base">
              <a:spcBef>
                <a:spcPct val="30000"/>
              </a:spcBef>
              <a:spcAft>
                <a:spcPct val="0"/>
              </a:spcAft>
              <a:buFontTx/>
              <a:buChar char="•"/>
              <a:defRPr/>
            </a:pPr>
            <a:r>
              <a:rPr lang="en-US" altLang="zh-TW" sz="2400" dirty="0"/>
              <a:t>Data Collection </a:t>
            </a:r>
          </a:p>
          <a:p>
            <a:pPr lvl="1">
              <a:buFont typeface="Wingdings" pitchFamily="2" charset="2"/>
              <a:buChar char="§"/>
            </a:pPr>
            <a:r>
              <a:rPr lang="en-US" altLang="zh-TW" sz="2400" dirty="0"/>
              <a:t>Why are certain processes falling short</a:t>
            </a:r>
            <a:r>
              <a:rPr lang="en-US" altLang="zh-TW" sz="2400" dirty="0" smtClean="0"/>
              <a:t>?</a:t>
            </a:r>
            <a:r>
              <a:rPr lang="zh-TW" altLang="en-US" sz="1200" dirty="0"/>
              <a:t>達不到</a:t>
            </a:r>
            <a:endParaRPr lang="en-US" altLang="zh-TW" sz="1200" dirty="0"/>
          </a:p>
          <a:p>
            <a:pPr lvl="1">
              <a:buFont typeface="Wingdings" pitchFamily="2" charset="2"/>
              <a:buChar char="§"/>
            </a:pPr>
            <a:r>
              <a:rPr lang="en-US" altLang="zh-TW" sz="2400" dirty="0"/>
              <a:t>And what are the immediate steps the company can take to adjust the current processes to improve them?</a:t>
            </a:r>
          </a:p>
          <a:p>
            <a:pPr lvl="1">
              <a:buFont typeface="Wingdings" pitchFamily="2" charset="2"/>
              <a:buChar char="§"/>
            </a:pPr>
            <a:r>
              <a:rPr lang="en-US" altLang="zh-TW" sz="2400" dirty="0"/>
              <a:t>Who are you listening to, are they actual or rumor complaints?</a:t>
            </a:r>
          </a:p>
          <a:p>
            <a:pPr lvl="1">
              <a:buFont typeface="Wingdings" pitchFamily="2" charset="2"/>
              <a:buChar char="§"/>
            </a:pPr>
            <a:r>
              <a:rPr lang="en-US" altLang="zh-TW" sz="2400" dirty="0"/>
              <a:t>What departments are struggling</a:t>
            </a:r>
            <a:r>
              <a:rPr lang="en-US" altLang="zh-TW" sz="2400" dirty="0" smtClean="0"/>
              <a:t>?</a:t>
            </a:r>
            <a:r>
              <a:rPr lang="zh-TW" altLang="en-US" sz="1200" dirty="0"/>
              <a:t>苦苦掙扎</a:t>
            </a:r>
            <a:endParaRPr lang="en-US" altLang="zh-TW" sz="1200" dirty="0"/>
          </a:p>
          <a:p>
            <a:pPr marL="190500" lvl="0" indent="-190500" defTabSz="914400" fontAlgn="base">
              <a:spcBef>
                <a:spcPct val="30000"/>
              </a:spcBef>
              <a:spcAft>
                <a:spcPct val="0"/>
              </a:spcAft>
              <a:buFontTx/>
              <a:buChar char="•"/>
              <a:defRPr/>
            </a:pPr>
            <a:r>
              <a:rPr lang="en-US" altLang="zh-TW" sz="2400" dirty="0"/>
              <a:t>Solution Generation</a:t>
            </a:r>
          </a:p>
          <a:p>
            <a:pPr lvl="1">
              <a:buFont typeface="Wingdings" pitchFamily="2" charset="2"/>
              <a:buChar char="§"/>
            </a:pPr>
            <a:r>
              <a:rPr lang="en-US" altLang="zh-TW" sz="2400" dirty="0"/>
              <a:t>What are some of the solutions you have for improvement?</a:t>
            </a:r>
          </a:p>
          <a:p>
            <a:pPr lvl="1">
              <a:buFont typeface="Wingdings" pitchFamily="2" charset="2"/>
              <a:buChar char="§"/>
            </a:pPr>
            <a:r>
              <a:rPr lang="en-US" altLang="zh-TW" sz="2400" dirty="0"/>
              <a:t>What are some of the solutions your management team has?</a:t>
            </a:r>
          </a:p>
          <a:p>
            <a:pPr lvl="1">
              <a:buFont typeface="Wingdings" pitchFamily="2" charset="2"/>
              <a:buChar char="§"/>
            </a:pPr>
            <a:r>
              <a:rPr lang="en-US" altLang="zh-TW" sz="2400" dirty="0"/>
              <a:t>How will you go about collecting all the best solutions</a:t>
            </a:r>
            <a:r>
              <a:rPr lang="en-US" altLang="zh-TW" sz="2400" dirty="0" smtClean="0"/>
              <a:t>?</a:t>
            </a:r>
            <a:endParaRPr lang="en-US" altLang="zh-TW" sz="2400" dirty="0"/>
          </a:p>
        </p:txBody>
      </p:sp>
    </p:spTree>
    <p:extLst>
      <p:ext uri="{BB962C8B-B14F-4D97-AF65-F5344CB8AC3E}">
        <p14:creationId xmlns:p14="http://schemas.microsoft.com/office/powerpoint/2010/main" val="279791173"/>
      </p:ext>
    </p:extLst>
  </p:cSld>
  <p:clrMapOvr>
    <a:masterClrMapping/>
  </p:clrMapOvr>
  <p:transition spd="med"/>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Berlin</Template>
  <TotalTime>8165</TotalTime>
  <Words>10212</Words>
  <Application>Microsoft Office PowerPoint</Application>
  <PresentationFormat>如螢幕大小 (4:3)</PresentationFormat>
  <Paragraphs>871</Paragraphs>
  <Slides>68</Slides>
  <Notes>58</Notes>
  <HiddenSlides>0</HiddenSlides>
  <MMClips>0</MMClips>
  <ScaleCrop>false</ScaleCrop>
  <HeadingPairs>
    <vt:vector size="6" baseType="variant">
      <vt:variant>
        <vt:lpstr>使用字型</vt:lpstr>
      </vt:variant>
      <vt:variant>
        <vt:i4>11</vt:i4>
      </vt:variant>
      <vt:variant>
        <vt:lpstr>佈景主題</vt:lpstr>
      </vt:variant>
      <vt:variant>
        <vt:i4>6</vt:i4>
      </vt:variant>
      <vt:variant>
        <vt:lpstr>投影片標題</vt:lpstr>
      </vt:variant>
      <vt:variant>
        <vt:i4>68</vt:i4>
      </vt:variant>
    </vt:vector>
  </HeadingPairs>
  <TitlesOfParts>
    <vt:vector size="85" baseType="lpstr">
      <vt:lpstr>Albertus (W1)</vt:lpstr>
      <vt:lpstr>ArumSans Bold</vt:lpstr>
      <vt:lpstr>ArumSans Regular</vt:lpstr>
      <vt:lpstr>ＭＳ Ｐゴシック</vt:lpstr>
      <vt:lpstr>Roboto</vt:lpstr>
      <vt:lpstr>Vectipede Rg</vt:lpstr>
      <vt:lpstr>新細明體</vt:lpstr>
      <vt:lpstr>Arial</vt:lpstr>
      <vt:lpstr>Calibri</vt:lpstr>
      <vt:lpstr>Century Schoolbook</vt:lpstr>
      <vt:lpstr>Wingdings</vt:lpstr>
      <vt:lpstr>FIRST, BREAK, LAST slides </vt:lpstr>
      <vt:lpstr>1_Alternate FIRST, BREAK, LAST slides</vt:lpstr>
      <vt:lpstr>1_Plain BODY/MAIN CONTENT</vt:lpstr>
      <vt:lpstr>1_Red bar footer BODY/MAIN CONTENT</vt:lpstr>
      <vt:lpstr>1_PLAIN Section Divider, Quotes, Callouts</vt:lpstr>
      <vt:lpstr>RED FOOTER Section Divider, Quotes, Callouts</vt:lpstr>
      <vt:lpstr>CHAPTER TWO</vt:lpstr>
      <vt:lpstr>PowerPoint 簡報</vt:lpstr>
      <vt:lpstr>Chapter Two Overview</vt:lpstr>
      <vt:lpstr>Section 2.1</vt:lpstr>
      <vt:lpstr>PowerPoint 簡報</vt:lpstr>
      <vt:lpstr>Learning Outcomes 1 of 2</vt:lpstr>
      <vt:lpstr>Making Organizational Business Decisions</vt:lpstr>
      <vt:lpstr>The Decision-Making Process</vt:lpstr>
      <vt:lpstr>PowerPoint 簡報</vt:lpstr>
      <vt:lpstr>PowerPoint 簡報</vt:lpstr>
      <vt:lpstr>Figure 2.4 The Six-Step Decision-Making Process </vt:lpstr>
      <vt:lpstr>Figure 2.5 Common Company Structure</vt:lpstr>
      <vt:lpstr>Decision-Making Essentials 1 of 3基本原则</vt:lpstr>
      <vt:lpstr>Decision-Making Essentials 2 of 3</vt:lpstr>
      <vt:lpstr>Decision-Making Essentials 3 of 3</vt:lpstr>
      <vt:lpstr>Measuring Organizational Business Decisions 1 of 4</vt:lpstr>
      <vt:lpstr>Measuring Organizational Business Decisions 2 of 4</vt:lpstr>
      <vt:lpstr>Measuring Organizational Business Decisions 3 of 4</vt:lpstr>
      <vt:lpstr>Figure 2.7 CSF and KPI Metrics</vt:lpstr>
      <vt:lpstr>CSF &amp; KPI</vt:lpstr>
      <vt:lpstr>Measuring Organizational Business Decisions 4 of 4</vt:lpstr>
      <vt:lpstr>Efficiency and Effectiveness Metrics</vt:lpstr>
      <vt:lpstr>PowerPoint 簡報</vt:lpstr>
      <vt:lpstr>Figure 2.10 The Interrelationships between Efficiency and Effectiveness</vt:lpstr>
      <vt:lpstr>The Interrelationship Between Efficiency and Effectiveness Metrics</vt:lpstr>
      <vt:lpstr>Using MIS to Make Business Decisions</vt:lpstr>
      <vt:lpstr>Figure 2.11 Primary Types of MIS Systems for Decision Making </vt:lpstr>
      <vt:lpstr>Operational Support Systems</vt:lpstr>
      <vt:lpstr>Figure 2.12 Systems Thinking Example of a TPS</vt:lpstr>
      <vt:lpstr>Managerial Support Systems 1 of 2</vt:lpstr>
      <vt:lpstr>Managerial Support Systems 2 of 2</vt:lpstr>
      <vt:lpstr>Figure 2.14 Systems Thinking Example of a DSS</vt:lpstr>
      <vt:lpstr>Figure 2.15 Interaction between TPS and DSS to Support Semistructured Decisions</vt:lpstr>
      <vt:lpstr>Figure 2.16 Information Levels throughout an Organization</vt:lpstr>
      <vt:lpstr>Figure 2.18 Visualization Chart Types</vt:lpstr>
      <vt:lpstr>Strategic Support Systems 1 of 2</vt:lpstr>
      <vt:lpstr>Figure 2.17 Interaction between a TPS and EIS</vt:lpstr>
      <vt:lpstr>Strategic Support Systems 2 of 2</vt:lpstr>
      <vt:lpstr>Using AI to Make Business Decisions 1 of 6</vt:lpstr>
      <vt:lpstr>Using AI to Make Business Decisions 2 of 6</vt:lpstr>
      <vt:lpstr>Using AI to Make Business Decisions 3 of 6</vt:lpstr>
      <vt:lpstr>Using AI to Make Business Decisions 4 of 6</vt:lpstr>
      <vt:lpstr>Using AI to Make Business Decisions 5 of 6</vt:lpstr>
      <vt:lpstr>Using AI to Make Business Decisions 6 of 6</vt:lpstr>
      <vt:lpstr>Section 2.2</vt:lpstr>
      <vt:lpstr>Learning Outcomes 2 of 2</vt:lpstr>
      <vt:lpstr>Figure 2.21 Sample Business Processes</vt:lpstr>
      <vt:lpstr>Figure 2.22 Five Steps in the Order-to-Delivery Business Process</vt:lpstr>
      <vt:lpstr>Figure 2.23 Customer-Facing, Industry-Specific, and Business-Facing Processes</vt:lpstr>
      <vt:lpstr>Figure 2.24 BPMN Notation 1 of 2</vt:lpstr>
      <vt:lpstr>Figure 2.24 BPMN Notation 2 of 2</vt:lpstr>
      <vt:lpstr>Business Process Modeling</vt:lpstr>
      <vt:lpstr>Figure 2.26 As-Is and To-Be Process Model for Ordering a Hamburger</vt:lpstr>
      <vt:lpstr>Figure 2.27 As-Is Process Model for Order Fulfillment</vt:lpstr>
      <vt:lpstr>Using MIS to Improve Business Processes</vt:lpstr>
      <vt:lpstr>Figure 2.28 For Best Results, Business Processes Should Drive MIS Choices</vt:lpstr>
      <vt:lpstr>Figure 2.29 Primary Types of Business Process Change</vt:lpstr>
      <vt:lpstr>Operational Business Processes – Automation 1 of 2</vt:lpstr>
      <vt:lpstr>Operational Business Processes – Automation 2 of 2</vt:lpstr>
      <vt:lpstr>Figure 2.31 Steps in Business Process Improvement</vt:lpstr>
      <vt:lpstr>Managerial Business Process Streamlining</vt:lpstr>
      <vt:lpstr>Figure 2.32 Different Ways to Travel the Same Route</vt:lpstr>
      <vt:lpstr>Figure 2.33 Business Process Reengineering Model</vt:lpstr>
      <vt:lpstr>Figure 2.34 Auto Insurance Claims Processes</vt:lpstr>
      <vt:lpstr>Figure 2.35 Online Sales Process Model</vt:lpstr>
      <vt:lpstr>Figure 2.36 Online Banking Process Model</vt:lpstr>
      <vt:lpstr>Figure 2.37 Order Fulfillment Process Model</vt:lpstr>
      <vt:lpstr>Learning Outcome Review</vt:lpstr>
    </vt:vector>
  </TitlesOfParts>
  <Company>Daniels College of Business, University of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Paige Baltzan</dc:creator>
  <cp:lastModifiedBy>USER</cp:lastModifiedBy>
  <cp:revision>446</cp:revision>
  <dcterms:created xsi:type="dcterms:W3CDTF">2004-06-28T21:12:50Z</dcterms:created>
  <dcterms:modified xsi:type="dcterms:W3CDTF">2019-10-03T00:33:05Z</dcterms:modified>
</cp:coreProperties>
</file>